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1" r:id="rId2"/>
    <p:sldId id="265" r:id="rId3"/>
    <p:sldId id="343" r:id="rId4"/>
    <p:sldId id="267" r:id="rId5"/>
    <p:sldId id="270" r:id="rId6"/>
    <p:sldId id="298" r:id="rId7"/>
    <p:sldId id="324" r:id="rId8"/>
    <p:sldId id="320" r:id="rId9"/>
    <p:sldId id="360" r:id="rId10"/>
    <p:sldId id="358" r:id="rId11"/>
    <p:sldId id="351" r:id="rId12"/>
    <p:sldId id="357" r:id="rId13"/>
    <p:sldId id="352" r:id="rId14"/>
    <p:sldId id="353" r:id="rId15"/>
    <p:sldId id="354" r:id="rId16"/>
    <p:sldId id="259" r:id="rId17"/>
    <p:sldId id="325" r:id="rId18"/>
    <p:sldId id="326" r:id="rId19"/>
    <p:sldId id="314" r:id="rId20"/>
    <p:sldId id="260" r:id="rId21"/>
    <p:sldId id="327" r:id="rId22"/>
    <p:sldId id="328" r:id="rId23"/>
    <p:sldId id="355" r:id="rId24"/>
    <p:sldId id="329" r:id="rId25"/>
    <p:sldId id="315" r:id="rId26"/>
    <p:sldId id="348" r:id="rId27"/>
    <p:sldId id="330" r:id="rId28"/>
    <p:sldId id="331" r:id="rId29"/>
    <p:sldId id="332" r:id="rId30"/>
    <p:sldId id="333" r:id="rId31"/>
    <p:sldId id="334" r:id="rId32"/>
    <p:sldId id="308" r:id="rId3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71E75B-AE95-42D8-A1DB-304CECBF2D17}" v="23" dt="2023-04-06T10:02:38.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94" autoAdjust="0"/>
    <p:restoredTop sz="94660"/>
  </p:normalViewPr>
  <p:slideViewPr>
    <p:cSldViewPr snapToGrid="0">
      <p:cViewPr varScale="1">
        <p:scale>
          <a:sx n="67" d="100"/>
          <a:sy n="67" d="100"/>
        </p:scale>
        <p:origin x="776" y="3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Lenk-Hansen" userId="fdd7d7d2-df96-41fe-88af-df90d8144af3" providerId="ADAL" clId="{A371E75B-AE95-42D8-A1DB-304CECBF2D17}"/>
    <pc:docChg chg="undo redo custSel addSld delSld modSld sldOrd">
      <pc:chgData name="Peter Lenk-Hansen" userId="fdd7d7d2-df96-41fe-88af-df90d8144af3" providerId="ADAL" clId="{A371E75B-AE95-42D8-A1DB-304CECBF2D17}" dt="2023-04-10T17:12:45.899" v="171" actId="478"/>
      <pc:docMkLst>
        <pc:docMk/>
      </pc:docMkLst>
      <pc:sldChg chg="modSp mod">
        <pc:chgData name="Peter Lenk-Hansen" userId="fdd7d7d2-df96-41fe-88af-df90d8144af3" providerId="ADAL" clId="{A371E75B-AE95-42D8-A1DB-304CECBF2D17}" dt="2023-04-06T09:59:00.393" v="46" actId="20577"/>
        <pc:sldMkLst>
          <pc:docMk/>
          <pc:sldMk cId="1573302503" sldId="298"/>
        </pc:sldMkLst>
        <pc:spChg chg="mod">
          <ac:chgData name="Peter Lenk-Hansen" userId="fdd7d7d2-df96-41fe-88af-df90d8144af3" providerId="ADAL" clId="{A371E75B-AE95-42D8-A1DB-304CECBF2D17}" dt="2023-04-06T09:59:00.393" v="46" actId="20577"/>
          <ac:spMkLst>
            <pc:docMk/>
            <pc:sldMk cId="1573302503" sldId="298"/>
            <ac:spMk id="7" creationId="{5E3C7D5C-6BDD-481C-B108-46BF21B51D90}"/>
          </ac:spMkLst>
        </pc:spChg>
      </pc:sldChg>
      <pc:sldChg chg="modSp mod">
        <pc:chgData name="Peter Lenk-Hansen" userId="fdd7d7d2-df96-41fe-88af-df90d8144af3" providerId="ADAL" clId="{A371E75B-AE95-42D8-A1DB-304CECBF2D17}" dt="2023-04-06T10:17:41.553" v="124" actId="20577"/>
        <pc:sldMkLst>
          <pc:docMk/>
          <pc:sldMk cId="3159545664" sldId="320"/>
        </pc:sldMkLst>
        <pc:spChg chg="mod">
          <ac:chgData name="Peter Lenk-Hansen" userId="fdd7d7d2-df96-41fe-88af-df90d8144af3" providerId="ADAL" clId="{A371E75B-AE95-42D8-A1DB-304CECBF2D17}" dt="2023-04-06T10:17:41.553" v="124" actId="20577"/>
          <ac:spMkLst>
            <pc:docMk/>
            <pc:sldMk cId="3159545664" sldId="320"/>
            <ac:spMk id="7" creationId="{66C87A55-70B8-4898-B7FF-D408E67CA679}"/>
          </ac:spMkLst>
        </pc:spChg>
      </pc:sldChg>
      <pc:sldChg chg="modSp mod">
        <pc:chgData name="Peter Lenk-Hansen" userId="fdd7d7d2-df96-41fe-88af-df90d8144af3" providerId="ADAL" clId="{A371E75B-AE95-42D8-A1DB-304CECBF2D17}" dt="2023-04-06T09:56:47.455" v="9" actId="5793"/>
        <pc:sldMkLst>
          <pc:docMk/>
          <pc:sldMk cId="3595022935" sldId="329"/>
        </pc:sldMkLst>
        <pc:spChg chg="mod">
          <ac:chgData name="Peter Lenk-Hansen" userId="fdd7d7d2-df96-41fe-88af-df90d8144af3" providerId="ADAL" clId="{A371E75B-AE95-42D8-A1DB-304CECBF2D17}" dt="2023-04-06T09:56:47.455" v="9" actId="5793"/>
          <ac:spMkLst>
            <pc:docMk/>
            <pc:sldMk cId="3595022935" sldId="329"/>
            <ac:spMk id="6" creationId="{94B52492-D9FA-4600-B17D-C01C9877CCCA}"/>
          </ac:spMkLst>
        </pc:spChg>
      </pc:sldChg>
      <pc:sldChg chg="delSp mod">
        <pc:chgData name="Peter Lenk-Hansen" userId="fdd7d7d2-df96-41fe-88af-df90d8144af3" providerId="ADAL" clId="{A371E75B-AE95-42D8-A1DB-304CECBF2D17}" dt="2023-04-10T17:12:45.899" v="171" actId="478"/>
        <pc:sldMkLst>
          <pc:docMk/>
          <pc:sldMk cId="3049685745" sldId="331"/>
        </pc:sldMkLst>
        <pc:spChg chg="del">
          <ac:chgData name="Peter Lenk-Hansen" userId="fdd7d7d2-df96-41fe-88af-df90d8144af3" providerId="ADAL" clId="{A371E75B-AE95-42D8-A1DB-304CECBF2D17}" dt="2023-04-10T17:12:45.899" v="171" actId="478"/>
          <ac:spMkLst>
            <pc:docMk/>
            <pc:sldMk cId="3049685745" sldId="331"/>
            <ac:spMk id="6" creationId="{F34EA7F7-E6F0-43EE-876F-0B2C381182E6}"/>
          </ac:spMkLst>
        </pc:spChg>
      </pc:sldChg>
      <pc:sldChg chg="modSp mod">
        <pc:chgData name="Peter Lenk-Hansen" userId="fdd7d7d2-df96-41fe-88af-df90d8144af3" providerId="ADAL" clId="{A371E75B-AE95-42D8-A1DB-304CECBF2D17}" dt="2023-04-06T13:00:49.792" v="170" actId="20577"/>
        <pc:sldMkLst>
          <pc:docMk/>
          <pc:sldMk cId="722008540" sldId="355"/>
        </pc:sldMkLst>
        <pc:spChg chg="mod">
          <ac:chgData name="Peter Lenk-Hansen" userId="fdd7d7d2-df96-41fe-88af-df90d8144af3" providerId="ADAL" clId="{A371E75B-AE95-42D8-A1DB-304CECBF2D17}" dt="2023-04-06T13:00:49.792" v="170" actId="20577"/>
          <ac:spMkLst>
            <pc:docMk/>
            <pc:sldMk cId="722008540" sldId="355"/>
            <ac:spMk id="3" creationId="{9207E17B-9A32-4D1E-B171-004A6543AC76}"/>
          </ac:spMkLst>
        </pc:spChg>
      </pc:sldChg>
      <pc:sldChg chg="del">
        <pc:chgData name="Peter Lenk-Hansen" userId="fdd7d7d2-df96-41fe-88af-df90d8144af3" providerId="ADAL" clId="{A371E75B-AE95-42D8-A1DB-304CECBF2D17}" dt="2023-04-06T13:00:14.164" v="125" actId="47"/>
        <pc:sldMkLst>
          <pc:docMk/>
          <pc:sldMk cId="1473041022" sldId="356"/>
        </pc:sldMkLst>
      </pc:sldChg>
      <pc:sldChg chg="delSp add del setBg delDesignElem">
        <pc:chgData name="Peter Lenk-Hansen" userId="fdd7d7d2-df96-41fe-88af-df90d8144af3" providerId="ADAL" clId="{A371E75B-AE95-42D8-A1DB-304CECBF2D17}" dt="2023-04-06T09:56:51.304" v="10" actId="47"/>
        <pc:sldMkLst>
          <pc:docMk/>
          <pc:sldMk cId="1739674273" sldId="358"/>
        </pc:sldMkLst>
        <pc:spChg chg="del">
          <ac:chgData name="Peter Lenk-Hansen" userId="fdd7d7d2-df96-41fe-88af-df90d8144af3" providerId="ADAL" clId="{A371E75B-AE95-42D8-A1DB-304CECBF2D17}" dt="2023-04-06T09:56:26.642" v="1"/>
          <ac:spMkLst>
            <pc:docMk/>
            <pc:sldMk cId="1739674273" sldId="358"/>
            <ac:spMk id="11" creationId="{823AC064-BC96-4F32-8AE1-B2FD38754823}"/>
          </ac:spMkLst>
        </pc:spChg>
        <pc:cxnChg chg="del">
          <ac:chgData name="Peter Lenk-Hansen" userId="fdd7d7d2-df96-41fe-88af-df90d8144af3" providerId="ADAL" clId="{A371E75B-AE95-42D8-A1DB-304CECBF2D17}" dt="2023-04-06T09:56:26.642" v="1"/>
          <ac:cxnSpMkLst>
            <pc:docMk/>
            <pc:sldMk cId="1739674273" sldId="358"/>
            <ac:cxnSpMk id="13" creationId="{7E7C77BC-7138-40B1-A15B-20F57A494629}"/>
          </ac:cxnSpMkLst>
        </pc:cxnChg>
      </pc:sldChg>
      <pc:sldChg chg="add">
        <pc:chgData name="Peter Lenk-Hansen" userId="fdd7d7d2-df96-41fe-88af-df90d8144af3" providerId="ADAL" clId="{A371E75B-AE95-42D8-A1DB-304CECBF2D17}" dt="2023-04-06T10:00:34.033" v="47" actId="2890"/>
        <pc:sldMkLst>
          <pc:docMk/>
          <pc:sldMk cId="4248718634" sldId="358"/>
        </pc:sldMkLst>
      </pc:sldChg>
      <pc:sldChg chg="addSp delSp modSp add del mod">
        <pc:chgData name="Peter Lenk-Hansen" userId="fdd7d7d2-df96-41fe-88af-df90d8144af3" providerId="ADAL" clId="{A371E75B-AE95-42D8-A1DB-304CECBF2D17}" dt="2023-04-06T10:02:19.892" v="71" actId="47"/>
        <pc:sldMkLst>
          <pc:docMk/>
          <pc:sldMk cId="2557972769" sldId="359"/>
        </pc:sldMkLst>
        <pc:spChg chg="del">
          <ac:chgData name="Peter Lenk-Hansen" userId="fdd7d7d2-df96-41fe-88af-df90d8144af3" providerId="ADAL" clId="{A371E75B-AE95-42D8-A1DB-304CECBF2D17}" dt="2023-04-06T10:02:04.681" v="67" actId="478"/>
          <ac:spMkLst>
            <pc:docMk/>
            <pc:sldMk cId="2557972769" sldId="359"/>
            <ac:spMk id="2" creationId="{9337985F-156D-45BA-AEEE-D66FE5313177}"/>
          </ac:spMkLst>
        </pc:spChg>
        <pc:spChg chg="add mod">
          <ac:chgData name="Peter Lenk-Hansen" userId="fdd7d7d2-df96-41fe-88af-df90d8144af3" providerId="ADAL" clId="{A371E75B-AE95-42D8-A1DB-304CECBF2D17}" dt="2023-04-06T10:00:41.107" v="49" actId="478"/>
          <ac:spMkLst>
            <pc:docMk/>
            <pc:sldMk cId="2557972769" sldId="359"/>
            <ac:spMk id="4" creationId="{70C05510-1104-4E67-8385-D3129BA6831F}"/>
          </ac:spMkLst>
        </pc:spChg>
        <pc:spChg chg="add mod">
          <ac:chgData name="Peter Lenk-Hansen" userId="fdd7d7d2-df96-41fe-88af-df90d8144af3" providerId="ADAL" clId="{A371E75B-AE95-42D8-A1DB-304CECBF2D17}" dt="2023-04-06T10:02:04.681" v="67" actId="478"/>
          <ac:spMkLst>
            <pc:docMk/>
            <pc:sldMk cId="2557972769" sldId="359"/>
            <ac:spMk id="6" creationId="{F3016BC1-33EB-49C0-B60B-184141822F4A}"/>
          </ac:spMkLst>
        </pc:spChg>
        <pc:spChg chg="del">
          <ac:chgData name="Peter Lenk-Hansen" userId="fdd7d7d2-df96-41fe-88af-df90d8144af3" providerId="ADAL" clId="{A371E75B-AE95-42D8-A1DB-304CECBF2D17}" dt="2023-04-06T10:00:41.107" v="49" actId="478"/>
          <ac:spMkLst>
            <pc:docMk/>
            <pc:sldMk cId="2557972769" sldId="359"/>
            <ac:spMk id="7" creationId="{66C87A55-70B8-4898-B7FF-D408E67CA679}"/>
          </ac:spMkLst>
        </pc:spChg>
        <pc:spChg chg="del">
          <ac:chgData name="Peter Lenk-Hansen" userId="fdd7d7d2-df96-41fe-88af-df90d8144af3" providerId="ADAL" clId="{A371E75B-AE95-42D8-A1DB-304CECBF2D17}" dt="2023-04-06T10:02:01.532" v="66" actId="478"/>
          <ac:spMkLst>
            <pc:docMk/>
            <pc:sldMk cId="2557972769" sldId="359"/>
            <ac:spMk id="8" creationId="{F30F8CE7-DE1A-4B17-9E02-96DC22301FE3}"/>
          </ac:spMkLst>
        </pc:spChg>
        <pc:picChg chg="add del mod">
          <ac:chgData name="Peter Lenk-Hansen" userId="fdd7d7d2-df96-41fe-88af-df90d8144af3" providerId="ADAL" clId="{A371E75B-AE95-42D8-A1DB-304CECBF2D17}" dt="2023-04-06T10:02:15.784" v="69" actId="21"/>
          <ac:picMkLst>
            <pc:docMk/>
            <pc:sldMk cId="2557972769" sldId="359"/>
            <ac:picMk id="10" creationId="{72FDDD81-2DC4-41D6-8342-02CCF760A502}"/>
          </ac:picMkLst>
        </pc:picChg>
        <pc:picChg chg="add del mod">
          <ac:chgData name="Peter Lenk-Hansen" userId="fdd7d7d2-df96-41fe-88af-df90d8144af3" providerId="ADAL" clId="{A371E75B-AE95-42D8-A1DB-304CECBF2D17}" dt="2023-04-06T10:01:22.424" v="56" actId="21"/>
          <ac:picMkLst>
            <pc:docMk/>
            <pc:sldMk cId="2557972769" sldId="359"/>
            <ac:picMk id="1026" creationId="{49148F8F-7B0F-4E9B-8C5C-E6DFBCA4953E}"/>
          </ac:picMkLst>
        </pc:picChg>
      </pc:sldChg>
      <pc:sldChg chg="addSp modSp new ord">
        <pc:chgData name="Peter Lenk-Hansen" userId="fdd7d7d2-df96-41fe-88af-df90d8144af3" providerId="ADAL" clId="{A371E75B-AE95-42D8-A1DB-304CECBF2D17}" dt="2023-04-06T10:13:06.807" v="77"/>
        <pc:sldMkLst>
          <pc:docMk/>
          <pc:sldMk cId="2910751698" sldId="360"/>
        </pc:sldMkLst>
        <pc:picChg chg="add mod">
          <ac:chgData name="Peter Lenk-Hansen" userId="fdd7d7d2-df96-41fe-88af-df90d8144af3" providerId="ADAL" clId="{A371E75B-AE95-42D8-A1DB-304CECBF2D17}" dt="2023-04-06T10:02:38.075" v="75" actId="14100"/>
          <ac:picMkLst>
            <pc:docMk/>
            <pc:sldMk cId="2910751698" sldId="360"/>
            <ac:picMk id="4" creationId="{585E156D-23BD-460B-9B1E-C0969729D20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DCF41-8712-4B68-B25E-4BEB73691D72}" type="datetimeFigureOut">
              <a:rPr lang="da-DK" smtClean="0"/>
              <a:t>06-04-2023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44FA6-E157-4D83-B830-691F1879FCFF}" type="slidenum">
              <a:rPr lang="da-DK" smtClean="0"/>
              <a:t>‹#›</a:t>
            </a:fld>
            <a:endParaRPr lang="da-DK"/>
          </a:p>
        </p:txBody>
      </p:sp>
    </p:spTree>
    <p:extLst>
      <p:ext uri="{BB962C8B-B14F-4D97-AF65-F5344CB8AC3E}">
        <p14:creationId xmlns:p14="http://schemas.microsoft.com/office/powerpoint/2010/main" val="369406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Vi </a:t>
            </a:r>
            <a:r>
              <a:rPr lang="en-GB" dirty="0" err="1"/>
              <a:t>skal</a:t>
            </a:r>
            <a:r>
              <a:rPr lang="en-GB" dirty="0"/>
              <a:t> have </a:t>
            </a:r>
            <a:r>
              <a:rPr lang="en-GB" dirty="0" err="1"/>
              <a:t>arrangeret</a:t>
            </a:r>
            <a:r>
              <a:rPr lang="en-GB" dirty="0"/>
              <a:t> et </a:t>
            </a:r>
            <a:r>
              <a:rPr lang="en-GB" dirty="0" err="1"/>
              <a:t>kursus</a:t>
            </a:r>
            <a:r>
              <a:rPr lang="en-GB" dirty="0"/>
              <a:t> </a:t>
            </a:r>
            <a:r>
              <a:rPr lang="en-GB" dirty="0" err="1"/>
              <a:t>inden</a:t>
            </a:r>
            <a:r>
              <a:rPr lang="en-GB" dirty="0"/>
              <a:t> </a:t>
            </a:r>
            <a:r>
              <a:rPr lang="en-GB" dirty="0" err="1"/>
              <a:t>sommer</a:t>
            </a:r>
            <a:r>
              <a:rPr lang="en-GB" dirty="0"/>
              <a:t>, er der </a:t>
            </a:r>
            <a:r>
              <a:rPr lang="en-GB" dirty="0" err="1"/>
              <a:t>allerede</a:t>
            </a:r>
            <a:r>
              <a:rPr lang="en-GB" dirty="0"/>
              <a:t> nu </a:t>
            </a:r>
            <a:r>
              <a:rPr lang="en-GB" dirty="0" err="1"/>
              <a:t>nogle</a:t>
            </a:r>
            <a:r>
              <a:rPr lang="en-GB" dirty="0"/>
              <a:t> </a:t>
            </a:r>
            <a:r>
              <a:rPr lang="en-GB" dirty="0" err="1"/>
              <a:t>som</a:t>
            </a:r>
            <a:r>
              <a:rPr lang="en-GB" dirty="0"/>
              <a:t> er </a:t>
            </a:r>
            <a:r>
              <a:rPr lang="en-GB" dirty="0" err="1"/>
              <a:t>interesseret</a:t>
            </a:r>
            <a:r>
              <a:rPr lang="en-GB" dirty="0"/>
              <a:t>?</a:t>
            </a:r>
          </a:p>
          <a:p>
            <a:endParaRPr lang="en-GB" dirty="0"/>
          </a:p>
          <a:p>
            <a:r>
              <a:rPr lang="en-GB" dirty="0" err="1"/>
              <a:t>Så</a:t>
            </a:r>
            <a:r>
              <a:rPr lang="en-GB" dirty="0"/>
              <a:t> </a:t>
            </a:r>
            <a:r>
              <a:rPr lang="en-GB" dirty="0" err="1"/>
              <a:t>kom</a:t>
            </a:r>
            <a:r>
              <a:rPr lang="en-GB" dirty="0"/>
              <a:t> op </a:t>
            </a:r>
            <a:r>
              <a:rPr lang="en-GB" dirty="0" err="1"/>
              <a:t>til</a:t>
            </a:r>
            <a:r>
              <a:rPr lang="en-GB" dirty="0"/>
              <a:t> </a:t>
            </a:r>
            <a:r>
              <a:rPr lang="en-GB" dirty="0" err="1"/>
              <a:t>mig</a:t>
            </a:r>
            <a:r>
              <a:rPr lang="en-GB" dirty="0"/>
              <a:t> </a:t>
            </a:r>
            <a:r>
              <a:rPr lang="en-GB" dirty="0" err="1"/>
              <a:t>efterfølgende</a:t>
            </a:r>
            <a:r>
              <a:rPr lang="en-GB" dirty="0"/>
              <a:t> for at </a:t>
            </a:r>
            <a:r>
              <a:rPr lang="en-GB" dirty="0" err="1"/>
              <a:t>blive</a:t>
            </a:r>
            <a:r>
              <a:rPr lang="en-GB" dirty="0"/>
              <a:t> </a:t>
            </a:r>
            <a:r>
              <a:rPr lang="en-GB" dirty="0" err="1"/>
              <a:t>skrevet</a:t>
            </a:r>
            <a:r>
              <a:rPr lang="en-GB" dirty="0"/>
              <a:t> op</a:t>
            </a:r>
          </a:p>
          <a:p>
            <a:endParaRPr lang="en-GB" dirty="0"/>
          </a:p>
          <a:p>
            <a:r>
              <a:rPr lang="en-GB" dirty="0"/>
              <a:t>Er der </a:t>
            </a:r>
            <a:r>
              <a:rPr lang="en-GB" dirty="0" err="1"/>
              <a:t>forslag</a:t>
            </a:r>
            <a:r>
              <a:rPr lang="en-GB" dirty="0"/>
              <a:t> </a:t>
            </a:r>
            <a:r>
              <a:rPr lang="en-GB" dirty="0" err="1"/>
              <a:t>til</a:t>
            </a:r>
            <a:r>
              <a:rPr lang="en-GB" dirty="0"/>
              <a:t> </a:t>
            </a:r>
            <a:r>
              <a:rPr lang="en-GB" dirty="0" err="1"/>
              <a:t>hvornår</a:t>
            </a:r>
            <a:r>
              <a:rPr lang="en-GB" dirty="0"/>
              <a:t> </a:t>
            </a:r>
            <a:r>
              <a:rPr lang="en-GB" dirty="0" err="1"/>
              <a:t>på</a:t>
            </a:r>
            <a:r>
              <a:rPr lang="en-GB" dirty="0"/>
              <a:t> </a:t>
            </a:r>
            <a:r>
              <a:rPr lang="en-GB" dirty="0" err="1"/>
              <a:t>foråret</a:t>
            </a:r>
            <a:r>
              <a:rPr lang="en-GB" dirty="0"/>
              <a:t> / </a:t>
            </a:r>
            <a:r>
              <a:rPr lang="en-GB" dirty="0" err="1"/>
              <a:t>sommeren</a:t>
            </a:r>
            <a:r>
              <a:rPr lang="en-GB" dirty="0"/>
              <a:t> det </a:t>
            </a:r>
            <a:r>
              <a:rPr lang="en-GB" dirty="0" err="1"/>
              <a:t>vil</a:t>
            </a:r>
            <a:r>
              <a:rPr lang="en-GB" dirty="0"/>
              <a:t> passe </a:t>
            </a:r>
            <a:r>
              <a:rPr lang="en-GB" dirty="0" err="1"/>
              <a:t>bedst</a:t>
            </a:r>
            <a:r>
              <a:rPr lang="en-GB" dirty="0"/>
              <a:t>?</a:t>
            </a:r>
          </a:p>
        </p:txBody>
      </p:sp>
      <p:sp>
        <p:nvSpPr>
          <p:cNvPr id="4" name="Pladsholder til slidenummer 3"/>
          <p:cNvSpPr>
            <a:spLocks noGrp="1"/>
          </p:cNvSpPr>
          <p:nvPr>
            <p:ph type="sldNum" sz="quarter" idx="5"/>
          </p:nvPr>
        </p:nvSpPr>
        <p:spPr/>
        <p:txBody>
          <a:bodyPr/>
          <a:lstStyle/>
          <a:p>
            <a:fld id="{0E2FC7CA-90EC-884A-9CB9-FF6EC8C63694}" type="slidenum">
              <a:rPr lang="en-GB" smtClean="0"/>
              <a:t>16</a:t>
            </a:fld>
            <a:endParaRPr lang="en-GB"/>
          </a:p>
        </p:txBody>
      </p:sp>
    </p:spTree>
    <p:extLst>
      <p:ext uri="{BB962C8B-B14F-4D97-AF65-F5344CB8AC3E}">
        <p14:creationId xmlns:p14="http://schemas.microsoft.com/office/powerpoint/2010/main" val="310443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31FC-AB92-4074-9A42-4EF005DCDB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2A7DDADD-EC13-41BB-BDBA-24653650D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8DD82D6F-0F4D-4ED6-BC34-26CF04AE98F6}"/>
              </a:ext>
            </a:extLst>
          </p:cNvPr>
          <p:cNvSpPr>
            <a:spLocks noGrp="1"/>
          </p:cNvSpPr>
          <p:nvPr>
            <p:ph type="dt" sz="half" idx="10"/>
          </p:nvPr>
        </p:nvSpPr>
        <p:spPr/>
        <p:txBody>
          <a:bodyPr/>
          <a:lstStyle/>
          <a:p>
            <a:fld id="{75F379E6-773F-4B92-BB82-0585A9A8DB18}" type="datetimeFigureOut">
              <a:rPr lang="da-DK" smtClean="0"/>
              <a:t>06-04-2023</a:t>
            </a:fld>
            <a:endParaRPr lang="da-DK"/>
          </a:p>
        </p:txBody>
      </p:sp>
      <p:sp>
        <p:nvSpPr>
          <p:cNvPr id="5" name="Footer Placeholder 4">
            <a:extLst>
              <a:ext uri="{FF2B5EF4-FFF2-40B4-BE49-F238E27FC236}">
                <a16:creationId xmlns:a16="http://schemas.microsoft.com/office/drawing/2014/main" id="{F9EEA523-9BD4-45D3-89B0-A9190077D70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4BDC551-973B-4CED-9B8C-DB92D2CCA6CC}"/>
              </a:ext>
            </a:extLst>
          </p:cNvPr>
          <p:cNvSpPr>
            <a:spLocks noGrp="1"/>
          </p:cNvSpPr>
          <p:nvPr>
            <p:ph type="sldNum" sz="quarter" idx="12"/>
          </p:nvPr>
        </p:nvSpPr>
        <p:spPr/>
        <p:txBody>
          <a:bodyPr/>
          <a:lstStyle/>
          <a:p>
            <a:fld id="{4AB960E9-870C-459B-91E5-B5D7D6809347}" type="slidenum">
              <a:rPr lang="da-DK" smtClean="0"/>
              <a:t>‹#›</a:t>
            </a:fld>
            <a:endParaRPr lang="da-DK"/>
          </a:p>
        </p:txBody>
      </p:sp>
    </p:spTree>
    <p:extLst>
      <p:ext uri="{BB962C8B-B14F-4D97-AF65-F5344CB8AC3E}">
        <p14:creationId xmlns:p14="http://schemas.microsoft.com/office/powerpoint/2010/main" val="350790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19A18-B71B-45C4-9555-5EAC784C8637}"/>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D4EA141A-FA29-4339-AB30-57F6B76488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A8B75491-15A0-4710-B84D-8521DEFDCE84}"/>
              </a:ext>
            </a:extLst>
          </p:cNvPr>
          <p:cNvSpPr>
            <a:spLocks noGrp="1"/>
          </p:cNvSpPr>
          <p:nvPr>
            <p:ph type="dt" sz="half" idx="10"/>
          </p:nvPr>
        </p:nvSpPr>
        <p:spPr/>
        <p:txBody>
          <a:bodyPr/>
          <a:lstStyle/>
          <a:p>
            <a:fld id="{75F379E6-773F-4B92-BB82-0585A9A8DB18}" type="datetimeFigureOut">
              <a:rPr lang="da-DK" smtClean="0"/>
              <a:t>06-04-2023</a:t>
            </a:fld>
            <a:endParaRPr lang="da-DK"/>
          </a:p>
        </p:txBody>
      </p:sp>
      <p:sp>
        <p:nvSpPr>
          <p:cNvPr id="5" name="Footer Placeholder 4">
            <a:extLst>
              <a:ext uri="{FF2B5EF4-FFF2-40B4-BE49-F238E27FC236}">
                <a16:creationId xmlns:a16="http://schemas.microsoft.com/office/drawing/2014/main" id="{30A778C7-90ED-4331-9B56-69E40EFC7678}"/>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EF2D0F4-B531-4EBD-9B99-583CE7813889}"/>
              </a:ext>
            </a:extLst>
          </p:cNvPr>
          <p:cNvSpPr>
            <a:spLocks noGrp="1"/>
          </p:cNvSpPr>
          <p:nvPr>
            <p:ph type="sldNum" sz="quarter" idx="12"/>
          </p:nvPr>
        </p:nvSpPr>
        <p:spPr/>
        <p:txBody>
          <a:bodyPr/>
          <a:lstStyle/>
          <a:p>
            <a:fld id="{4AB960E9-870C-459B-91E5-B5D7D6809347}" type="slidenum">
              <a:rPr lang="da-DK" smtClean="0"/>
              <a:t>‹#›</a:t>
            </a:fld>
            <a:endParaRPr lang="da-DK"/>
          </a:p>
        </p:txBody>
      </p:sp>
    </p:spTree>
    <p:extLst>
      <p:ext uri="{BB962C8B-B14F-4D97-AF65-F5344CB8AC3E}">
        <p14:creationId xmlns:p14="http://schemas.microsoft.com/office/powerpoint/2010/main" val="387511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D012D9-8129-47A0-8928-A50EAB6AF3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47FE86CF-6897-402E-8A6B-B68BA3E9F5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0C2928EB-8F34-4AF2-88BC-D94B4289538D}"/>
              </a:ext>
            </a:extLst>
          </p:cNvPr>
          <p:cNvSpPr>
            <a:spLocks noGrp="1"/>
          </p:cNvSpPr>
          <p:nvPr>
            <p:ph type="dt" sz="half" idx="10"/>
          </p:nvPr>
        </p:nvSpPr>
        <p:spPr/>
        <p:txBody>
          <a:bodyPr/>
          <a:lstStyle/>
          <a:p>
            <a:fld id="{75F379E6-773F-4B92-BB82-0585A9A8DB18}" type="datetimeFigureOut">
              <a:rPr lang="da-DK" smtClean="0"/>
              <a:t>06-04-2023</a:t>
            </a:fld>
            <a:endParaRPr lang="da-DK"/>
          </a:p>
        </p:txBody>
      </p:sp>
      <p:sp>
        <p:nvSpPr>
          <p:cNvPr id="5" name="Footer Placeholder 4">
            <a:extLst>
              <a:ext uri="{FF2B5EF4-FFF2-40B4-BE49-F238E27FC236}">
                <a16:creationId xmlns:a16="http://schemas.microsoft.com/office/drawing/2014/main" id="{E8145B15-FA16-4688-92CC-7A87C9AD54B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E2B0FC8E-6B70-4257-AE4D-358D2E22A1FD}"/>
              </a:ext>
            </a:extLst>
          </p:cNvPr>
          <p:cNvSpPr>
            <a:spLocks noGrp="1"/>
          </p:cNvSpPr>
          <p:nvPr>
            <p:ph type="sldNum" sz="quarter" idx="12"/>
          </p:nvPr>
        </p:nvSpPr>
        <p:spPr/>
        <p:txBody>
          <a:bodyPr/>
          <a:lstStyle/>
          <a:p>
            <a:fld id="{4AB960E9-870C-459B-91E5-B5D7D6809347}" type="slidenum">
              <a:rPr lang="da-DK" smtClean="0"/>
              <a:t>‹#›</a:t>
            </a:fld>
            <a:endParaRPr lang="da-DK"/>
          </a:p>
        </p:txBody>
      </p:sp>
    </p:spTree>
    <p:extLst>
      <p:ext uri="{BB962C8B-B14F-4D97-AF65-F5344CB8AC3E}">
        <p14:creationId xmlns:p14="http://schemas.microsoft.com/office/powerpoint/2010/main" val="357610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0F676-4B80-448E-AEB9-7F6158E228F0}"/>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74BD2943-62E0-4C24-A5CC-A9B74CB986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FA061844-510C-4DDD-A9A3-E88CAC3F152D}"/>
              </a:ext>
            </a:extLst>
          </p:cNvPr>
          <p:cNvSpPr>
            <a:spLocks noGrp="1"/>
          </p:cNvSpPr>
          <p:nvPr>
            <p:ph type="dt" sz="half" idx="10"/>
          </p:nvPr>
        </p:nvSpPr>
        <p:spPr/>
        <p:txBody>
          <a:bodyPr/>
          <a:lstStyle/>
          <a:p>
            <a:fld id="{75F379E6-773F-4B92-BB82-0585A9A8DB18}" type="datetimeFigureOut">
              <a:rPr lang="da-DK" smtClean="0"/>
              <a:t>06-04-2023</a:t>
            </a:fld>
            <a:endParaRPr lang="da-DK"/>
          </a:p>
        </p:txBody>
      </p:sp>
      <p:sp>
        <p:nvSpPr>
          <p:cNvPr id="5" name="Footer Placeholder 4">
            <a:extLst>
              <a:ext uri="{FF2B5EF4-FFF2-40B4-BE49-F238E27FC236}">
                <a16:creationId xmlns:a16="http://schemas.microsoft.com/office/drawing/2014/main" id="{DEB9A8C5-93EA-4E9A-BC95-EC6948EFB4A3}"/>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9AF5E888-87E9-4974-BEE3-72D70305B5E9}"/>
              </a:ext>
            </a:extLst>
          </p:cNvPr>
          <p:cNvSpPr>
            <a:spLocks noGrp="1"/>
          </p:cNvSpPr>
          <p:nvPr>
            <p:ph type="sldNum" sz="quarter" idx="12"/>
          </p:nvPr>
        </p:nvSpPr>
        <p:spPr/>
        <p:txBody>
          <a:bodyPr/>
          <a:lstStyle/>
          <a:p>
            <a:fld id="{4AB960E9-870C-459B-91E5-B5D7D6809347}" type="slidenum">
              <a:rPr lang="da-DK" smtClean="0"/>
              <a:t>‹#›</a:t>
            </a:fld>
            <a:endParaRPr lang="da-DK"/>
          </a:p>
        </p:txBody>
      </p:sp>
    </p:spTree>
    <p:extLst>
      <p:ext uri="{BB962C8B-B14F-4D97-AF65-F5344CB8AC3E}">
        <p14:creationId xmlns:p14="http://schemas.microsoft.com/office/powerpoint/2010/main" val="198316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72612-1B91-4B0B-85EF-86646F6B9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F378F8BC-0126-47E7-BF66-3486050181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1EA027-ED16-4CBF-B421-0EB996CF26CD}"/>
              </a:ext>
            </a:extLst>
          </p:cNvPr>
          <p:cNvSpPr>
            <a:spLocks noGrp="1"/>
          </p:cNvSpPr>
          <p:nvPr>
            <p:ph type="dt" sz="half" idx="10"/>
          </p:nvPr>
        </p:nvSpPr>
        <p:spPr/>
        <p:txBody>
          <a:bodyPr/>
          <a:lstStyle/>
          <a:p>
            <a:fld id="{75F379E6-773F-4B92-BB82-0585A9A8DB18}" type="datetimeFigureOut">
              <a:rPr lang="da-DK" smtClean="0"/>
              <a:t>06-04-2023</a:t>
            </a:fld>
            <a:endParaRPr lang="da-DK"/>
          </a:p>
        </p:txBody>
      </p:sp>
      <p:sp>
        <p:nvSpPr>
          <p:cNvPr id="5" name="Footer Placeholder 4">
            <a:extLst>
              <a:ext uri="{FF2B5EF4-FFF2-40B4-BE49-F238E27FC236}">
                <a16:creationId xmlns:a16="http://schemas.microsoft.com/office/drawing/2014/main" id="{F46A3D9F-96A5-4CBB-9717-AEA36DFA08A1}"/>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1DF8B5D3-37BC-4B7E-9EE1-A48F19FE4555}"/>
              </a:ext>
            </a:extLst>
          </p:cNvPr>
          <p:cNvSpPr>
            <a:spLocks noGrp="1"/>
          </p:cNvSpPr>
          <p:nvPr>
            <p:ph type="sldNum" sz="quarter" idx="12"/>
          </p:nvPr>
        </p:nvSpPr>
        <p:spPr/>
        <p:txBody>
          <a:bodyPr/>
          <a:lstStyle/>
          <a:p>
            <a:fld id="{4AB960E9-870C-459B-91E5-B5D7D6809347}" type="slidenum">
              <a:rPr lang="da-DK" smtClean="0"/>
              <a:t>‹#›</a:t>
            </a:fld>
            <a:endParaRPr lang="da-DK"/>
          </a:p>
        </p:txBody>
      </p:sp>
    </p:spTree>
    <p:extLst>
      <p:ext uri="{BB962C8B-B14F-4D97-AF65-F5344CB8AC3E}">
        <p14:creationId xmlns:p14="http://schemas.microsoft.com/office/powerpoint/2010/main" val="237432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C018-203E-404F-A7F8-B544C5C0E88E}"/>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9E1ED3F5-FF94-4CD7-93F7-00D17AF945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B494FB07-837F-41FC-AB9E-177296EF73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28D1978D-824F-4CEF-AE68-C382B81E8106}"/>
              </a:ext>
            </a:extLst>
          </p:cNvPr>
          <p:cNvSpPr>
            <a:spLocks noGrp="1"/>
          </p:cNvSpPr>
          <p:nvPr>
            <p:ph type="dt" sz="half" idx="10"/>
          </p:nvPr>
        </p:nvSpPr>
        <p:spPr/>
        <p:txBody>
          <a:bodyPr/>
          <a:lstStyle/>
          <a:p>
            <a:fld id="{75F379E6-773F-4B92-BB82-0585A9A8DB18}" type="datetimeFigureOut">
              <a:rPr lang="da-DK" smtClean="0"/>
              <a:t>06-04-2023</a:t>
            </a:fld>
            <a:endParaRPr lang="da-DK"/>
          </a:p>
        </p:txBody>
      </p:sp>
      <p:sp>
        <p:nvSpPr>
          <p:cNvPr id="6" name="Footer Placeholder 5">
            <a:extLst>
              <a:ext uri="{FF2B5EF4-FFF2-40B4-BE49-F238E27FC236}">
                <a16:creationId xmlns:a16="http://schemas.microsoft.com/office/drawing/2014/main" id="{7FD871BC-793F-4F31-8916-96D1987626C1}"/>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28B1D016-29C9-41E0-9584-733E1B7C92F0}"/>
              </a:ext>
            </a:extLst>
          </p:cNvPr>
          <p:cNvSpPr>
            <a:spLocks noGrp="1"/>
          </p:cNvSpPr>
          <p:nvPr>
            <p:ph type="sldNum" sz="quarter" idx="12"/>
          </p:nvPr>
        </p:nvSpPr>
        <p:spPr/>
        <p:txBody>
          <a:bodyPr/>
          <a:lstStyle/>
          <a:p>
            <a:fld id="{4AB960E9-870C-459B-91E5-B5D7D6809347}" type="slidenum">
              <a:rPr lang="da-DK" smtClean="0"/>
              <a:t>‹#›</a:t>
            </a:fld>
            <a:endParaRPr lang="da-DK"/>
          </a:p>
        </p:txBody>
      </p:sp>
    </p:spTree>
    <p:extLst>
      <p:ext uri="{BB962C8B-B14F-4D97-AF65-F5344CB8AC3E}">
        <p14:creationId xmlns:p14="http://schemas.microsoft.com/office/powerpoint/2010/main" val="302304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88CA4-AADB-4EBA-89B3-0C0CF1031DF7}"/>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350567E2-35AE-4215-8530-64BA37A79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22348F-07EB-4F71-BC3B-EB0232E9A6E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5CA6A7B5-82BD-446C-8D4A-6E5B90A170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C6B70-7138-4D5B-BAEB-5D5A0946DE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6C97A7DC-7068-44D0-BFB8-0619AF18ECB6}"/>
              </a:ext>
            </a:extLst>
          </p:cNvPr>
          <p:cNvSpPr>
            <a:spLocks noGrp="1"/>
          </p:cNvSpPr>
          <p:nvPr>
            <p:ph type="dt" sz="half" idx="10"/>
          </p:nvPr>
        </p:nvSpPr>
        <p:spPr/>
        <p:txBody>
          <a:bodyPr/>
          <a:lstStyle/>
          <a:p>
            <a:fld id="{75F379E6-773F-4B92-BB82-0585A9A8DB18}" type="datetimeFigureOut">
              <a:rPr lang="da-DK" smtClean="0"/>
              <a:t>06-04-2023</a:t>
            </a:fld>
            <a:endParaRPr lang="da-DK"/>
          </a:p>
        </p:txBody>
      </p:sp>
      <p:sp>
        <p:nvSpPr>
          <p:cNvPr id="8" name="Footer Placeholder 7">
            <a:extLst>
              <a:ext uri="{FF2B5EF4-FFF2-40B4-BE49-F238E27FC236}">
                <a16:creationId xmlns:a16="http://schemas.microsoft.com/office/drawing/2014/main" id="{1C60B4F5-78AF-4CA0-B263-3EF42446234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73AE7760-412F-4358-9A84-A2A0D072E400}"/>
              </a:ext>
            </a:extLst>
          </p:cNvPr>
          <p:cNvSpPr>
            <a:spLocks noGrp="1"/>
          </p:cNvSpPr>
          <p:nvPr>
            <p:ph type="sldNum" sz="quarter" idx="12"/>
          </p:nvPr>
        </p:nvSpPr>
        <p:spPr/>
        <p:txBody>
          <a:bodyPr/>
          <a:lstStyle/>
          <a:p>
            <a:fld id="{4AB960E9-870C-459B-91E5-B5D7D6809347}" type="slidenum">
              <a:rPr lang="da-DK" smtClean="0"/>
              <a:t>‹#›</a:t>
            </a:fld>
            <a:endParaRPr lang="da-DK"/>
          </a:p>
        </p:txBody>
      </p:sp>
    </p:spTree>
    <p:extLst>
      <p:ext uri="{BB962C8B-B14F-4D97-AF65-F5344CB8AC3E}">
        <p14:creationId xmlns:p14="http://schemas.microsoft.com/office/powerpoint/2010/main" val="178816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61CB-7E4B-4BED-BF13-9FDC8CCC944D}"/>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476A0AE3-A40D-4C1D-814B-9A5209473D93}"/>
              </a:ext>
            </a:extLst>
          </p:cNvPr>
          <p:cNvSpPr>
            <a:spLocks noGrp="1"/>
          </p:cNvSpPr>
          <p:nvPr>
            <p:ph type="dt" sz="half" idx="10"/>
          </p:nvPr>
        </p:nvSpPr>
        <p:spPr/>
        <p:txBody>
          <a:bodyPr/>
          <a:lstStyle/>
          <a:p>
            <a:fld id="{75F379E6-773F-4B92-BB82-0585A9A8DB18}" type="datetimeFigureOut">
              <a:rPr lang="da-DK" smtClean="0"/>
              <a:t>06-04-2023</a:t>
            </a:fld>
            <a:endParaRPr lang="da-DK"/>
          </a:p>
        </p:txBody>
      </p:sp>
      <p:sp>
        <p:nvSpPr>
          <p:cNvPr id="4" name="Footer Placeholder 3">
            <a:extLst>
              <a:ext uri="{FF2B5EF4-FFF2-40B4-BE49-F238E27FC236}">
                <a16:creationId xmlns:a16="http://schemas.microsoft.com/office/drawing/2014/main" id="{8834CB01-DEA0-4637-BB11-CD6581BE18A9}"/>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1C743D1-57F1-4FD5-8822-EFEE8BFDA24B}"/>
              </a:ext>
            </a:extLst>
          </p:cNvPr>
          <p:cNvSpPr>
            <a:spLocks noGrp="1"/>
          </p:cNvSpPr>
          <p:nvPr>
            <p:ph type="sldNum" sz="quarter" idx="12"/>
          </p:nvPr>
        </p:nvSpPr>
        <p:spPr/>
        <p:txBody>
          <a:bodyPr/>
          <a:lstStyle/>
          <a:p>
            <a:fld id="{4AB960E9-870C-459B-91E5-B5D7D6809347}" type="slidenum">
              <a:rPr lang="da-DK" smtClean="0"/>
              <a:t>‹#›</a:t>
            </a:fld>
            <a:endParaRPr lang="da-DK"/>
          </a:p>
        </p:txBody>
      </p:sp>
    </p:spTree>
    <p:extLst>
      <p:ext uri="{BB962C8B-B14F-4D97-AF65-F5344CB8AC3E}">
        <p14:creationId xmlns:p14="http://schemas.microsoft.com/office/powerpoint/2010/main" val="375796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7B386F-42DC-482B-A253-8E0E71365E70}"/>
              </a:ext>
            </a:extLst>
          </p:cNvPr>
          <p:cNvSpPr>
            <a:spLocks noGrp="1"/>
          </p:cNvSpPr>
          <p:nvPr>
            <p:ph type="dt" sz="half" idx="10"/>
          </p:nvPr>
        </p:nvSpPr>
        <p:spPr/>
        <p:txBody>
          <a:bodyPr/>
          <a:lstStyle/>
          <a:p>
            <a:fld id="{75F379E6-773F-4B92-BB82-0585A9A8DB18}" type="datetimeFigureOut">
              <a:rPr lang="da-DK" smtClean="0"/>
              <a:t>06-04-2023</a:t>
            </a:fld>
            <a:endParaRPr lang="da-DK"/>
          </a:p>
        </p:txBody>
      </p:sp>
      <p:sp>
        <p:nvSpPr>
          <p:cNvPr id="3" name="Footer Placeholder 2">
            <a:extLst>
              <a:ext uri="{FF2B5EF4-FFF2-40B4-BE49-F238E27FC236}">
                <a16:creationId xmlns:a16="http://schemas.microsoft.com/office/drawing/2014/main" id="{8F4B8967-3409-4700-9F21-90A296ACFC7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F3E8364F-96D1-4BC0-B189-96CDEE1C80EF}"/>
              </a:ext>
            </a:extLst>
          </p:cNvPr>
          <p:cNvSpPr>
            <a:spLocks noGrp="1"/>
          </p:cNvSpPr>
          <p:nvPr>
            <p:ph type="sldNum" sz="quarter" idx="12"/>
          </p:nvPr>
        </p:nvSpPr>
        <p:spPr/>
        <p:txBody>
          <a:bodyPr/>
          <a:lstStyle/>
          <a:p>
            <a:fld id="{4AB960E9-870C-459B-91E5-B5D7D6809347}" type="slidenum">
              <a:rPr lang="da-DK" smtClean="0"/>
              <a:t>‹#›</a:t>
            </a:fld>
            <a:endParaRPr lang="da-DK"/>
          </a:p>
        </p:txBody>
      </p:sp>
    </p:spTree>
    <p:extLst>
      <p:ext uri="{BB962C8B-B14F-4D97-AF65-F5344CB8AC3E}">
        <p14:creationId xmlns:p14="http://schemas.microsoft.com/office/powerpoint/2010/main" val="103431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19C58-B392-4758-A0ED-1D906C9D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14F818D6-EAA9-497D-9E95-1B183B19F2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6DAEF7AE-54C0-4F8C-BA42-3FBDD483C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73718B-5435-4EEA-8044-FB36A99E626C}"/>
              </a:ext>
            </a:extLst>
          </p:cNvPr>
          <p:cNvSpPr>
            <a:spLocks noGrp="1"/>
          </p:cNvSpPr>
          <p:nvPr>
            <p:ph type="dt" sz="half" idx="10"/>
          </p:nvPr>
        </p:nvSpPr>
        <p:spPr/>
        <p:txBody>
          <a:bodyPr/>
          <a:lstStyle/>
          <a:p>
            <a:fld id="{75F379E6-773F-4B92-BB82-0585A9A8DB18}" type="datetimeFigureOut">
              <a:rPr lang="da-DK" smtClean="0"/>
              <a:t>06-04-2023</a:t>
            </a:fld>
            <a:endParaRPr lang="da-DK"/>
          </a:p>
        </p:txBody>
      </p:sp>
      <p:sp>
        <p:nvSpPr>
          <p:cNvPr id="6" name="Footer Placeholder 5">
            <a:extLst>
              <a:ext uri="{FF2B5EF4-FFF2-40B4-BE49-F238E27FC236}">
                <a16:creationId xmlns:a16="http://schemas.microsoft.com/office/drawing/2014/main" id="{2D479282-A076-48D5-9333-C15626D8EF5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21DD5C39-7B75-40A2-A4D9-F1F5170A5E84}"/>
              </a:ext>
            </a:extLst>
          </p:cNvPr>
          <p:cNvSpPr>
            <a:spLocks noGrp="1"/>
          </p:cNvSpPr>
          <p:nvPr>
            <p:ph type="sldNum" sz="quarter" idx="12"/>
          </p:nvPr>
        </p:nvSpPr>
        <p:spPr/>
        <p:txBody>
          <a:bodyPr/>
          <a:lstStyle/>
          <a:p>
            <a:fld id="{4AB960E9-870C-459B-91E5-B5D7D6809347}" type="slidenum">
              <a:rPr lang="da-DK" smtClean="0"/>
              <a:t>‹#›</a:t>
            </a:fld>
            <a:endParaRPr lang="da-DK"/>
          </a:p>
        </p:txBody>
      </p:sp>
    </p:spTree>
    <p:extLst>
      <p:ext uri="{BB962C8B-B14F-4D97-AF65-F5344CB8AC3E}">
        <p14:creationId xmlns:p14="http://schemas.microsoft.com/office/powerpoint/2010/main" val="176886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36B0-52E2-49DA-8F0B-2E6B62C4A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CBD33E6C-D866-4738-82A8-24A4D25893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6B152FD6-4403-477C-846A-CA6A58457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37B06A-7DA2-4422-9B15-961818808A82}"/>
              </a:ext>
            </a:extLst>
          </p:cNvPr>
          <p:cNvSpPr>
            <a:spLocks noGrp="1"/>
          </p:cNvSpPr>
          <p:nvPr>
            <p:ph type="dt" sz="half" idx="10"/>
          </p:nvPr>
        </p:nvSpPr>
        <p:spPr/>
        <p:txBody>
          <a:bodyPr/>
          <a:lstStyle/>
          <a:p>
            <a:fld id="{75F379E6-773F-4B92-BB82-0585A9A8DB18}" type="datetimeFigureOut">
              <a:rPr lang="da-DK" smtClean="0"/>
              <a:t>06-04-2023</a:t>
            </a:fld>
            <a:endParaRPr lang="da-DK"/>
          </a:p>
        </p:txBody>
      </p:sp>
      <p:sp>
        <p:nvSpPr>
          <p:cNvPr id="6" name="Footer Placeholder 5">
            <a:extLst>
              <a:ext uri="{FF2B5EF4-FFF2-40B4-BE49-F238E27FC236}">
                <a16:creationId xmlns:a16="http://schemas.microsoft.com/office/drawing/2014/main" id="{237272D0-3D64-4BB8-B33F-420186178508}"/>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1ABD6376-7B01-4C06-9B14-7FBE70310F5E}"/>
              </a:ext>
            </a:extLst>
          </p:cNvPr>
          <p:cNvSpPr>
            <a:spLocks noGrp="1"/>
          </p:cNvSpPr>
          <p:nvPr>
            <p:ph type="sldNum" sz="quarter" idx="12"/>
          </p:nvPr>
        </p:nvSpPr>
        <p:spPr/>
        <p:txBody>
          <a:bodyPr/>
          <a:lstStyle/>
          <a:p>
            <a:fld id="{4AB960E9-870C-459B-91E5-B5D7D6809347}" type="slidenum">
              <a:rPr lang="da-DK" smtClean="0"/>
              <a:t>‹#›</a:t>
            </a:fld>
            <a:endParaRPr lang="da-DK"/>
          </a:p>
        </p:txBody>
      </p:sp>
    </p:spTree>
    <p:extLst>
      <p:ext uri="{BB962C8B-B14F-4D97-AF65-F5344CB8AC3E}">
        <p14:creationId xmlns:p14="http://schemas.microsoft.com/office/powerpoint/2010/main" val="422001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60A544-3DAA-4421-BE9E-BDFF40E4D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0068C3D0-E402-4EAF-9C9A-92E562730A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7B171C79-7636-4827-A72B-E0BE3EBBC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379E6-773F-4B92-BB82-0585A9A8DB18}" type="datetimeFigureOut">
              <a:rPr lang="da-DK" smtClean="0"/>
              <a:t>06-04-2023</a:t>
            </a:fld>
            <a:endParaRPr lang="da-DK"/>
          </a:p>
        </p:txBody>
      </p:sp>
      <p:sp>
        <p:nvSpPr>
          <p:cNvPr id="5" name="Footer Placeholder 4">
            <a:extLst>
              <a:ext uri="{FF2B5EF4-FFF2-40B4-BE49-F238E27FC236}">
                <a16:creationId xmlns:a16="http://schemas.microsoft.com/office/drawing/2014/main" id="{DC3DACE0-AD60-48DF-B65F-BE528A9153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0AC8D9C2-25AD-44E2-846E-27178C9071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960E9-870C-459B-91E5-B5D7D6809347}" type="slidenum">
              <a:rPr lang="da-DK" smtClean="0"/>
              <a:t>‹#›</a:t>
            </a:fld>
            <a:endParaRPr lang="da-DK"/>
          </a:p>
        </p:txBody>
      </p:sp>
    </p:spTree>
    <p:extLst>
      <p:ext uri="{BB962C8B-B14F-4D97-AF65-F5344CB8AC3E}">
        <p14:creationId xmlns:p14="http://schemas.microsoft.com/office/powerpoint/2010/main" val="2604237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BFAC9C-6961-4AB7-84E6-A2934C0AF652}"/>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A306410-D6D3-4D34-AF99-D28EB4AA3E79}"/>
              </a:ext>
            </a:extLst>
          </p:cNvPr>
          <p:cNvSpPr>
            <a:spLocks noGrp="1"/>
          </p:cNvSpPr>
          <p:nvPr>
            <p:ph type="ctrTitle"/>
          </p:nvPr>
        </p:nvSpPr>
        <p:spPr>
          <a:xfrm>
            <a:off x="8022021" y="3231931"/>
            <a:ext cx="3852041" cy="1834056"/>
          </a:xfrm>
        </p:spPr>
        <p:txBody>
          <a:bodyPr>
            <a:normAutofit/>
          </a:bodyPr>
          <a:lstStyle/>
          <a:p>
            <a:r>
              <a:rPr lang="da-DK" sz="3100"/>
              <a:t>Velkommen til </a:t>
            </a:r>
            <a:br>
              <a:rPr lang="da-DK" sz="3100"/>
            </a:br>
            <a:r>
              <a:rPr lang="da-DK" sz="3100"/>
              <a:t>Generalforsamling i</a:t>
            </a:r>
            <a:br>
              <a:rPr lang="da-DK" sz="3100"/>
            </a:br>
            <a:r>
              <a:rPr lang="da-DK" sz="3100"/>
              <a:t>Grundejerforeningen</a:t>
            </a:r>
            <a:br>
              <a:rPr lang="da-DK" sz="3100"/>
            </a:br>
            <a:r>
              <a:rPr lang="da-DK" sz="3100"/>
              <a:t>Fredendal</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666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dirty="0">
                <a:solidFill>
                  <a:srgbClr val="FFFFFF"/>
                </a:solidFill>
              </a:rPr>
              <a:t>Status</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Pladsholder til indhold 2">
            <a:extLst>
              <a:ext uri="{FF2B5EF4-FFF2-40B4-BE49-F238E27FC236}">
                <a16:creationId xmlns:a16="http://schemas.microsoft.com/office/drawing/2014/main" id="{66C87A55-70B8-4898-B7FF-D408E67CA679}"/>
              </a:ext>
            </a:extLst>
          </p:cNvPr>
          <p:cNvSpPr>
            <a:spLocks noGrp="1"/>
          </p:cNvSpPr>
          <p:nvPr>
            <p:ph idx="1"/>
          </p:nvPr>
        </p:nvSpPr>
        <p:spPr>
          <a:xfrm>
            <a:off x="526073" y="2492991"/>
            <a:ext cx="11290788" cy="3785419"/>
          </a:xfrm>
        </p:spPr>
        <p:txBody>
          <a:bodyPr>
            <a:normAutofit/>
          </a:bodyPr>
          <a:lstStyle/>
          <a:p>
            <a:r>
              <a:rPr lang="da-DK" sz="1800" b="0" i="0" u="none" strike="noStrike" baseline="0" dirty="0">
                <a:solidFill>
                  <a:srgbClr val="000000"/>
                </a:solidFill>
                <a:latin typeface="Century Gothic" panose="020B0502020202020204" pitchFamily="34" charset="0"/>
              </a:rPr>
              <a:t>5 bestyrelsesmøder 2022/2023</a:t>
            </a:r>
          </a:p>
          <a:p>
            <a:r>
              <a:rPr lang="da-DK" sz="1800" dirty="0">
                <a:solidFill>
                  <a:srgbClr val="000000"/>
                </a:solidFill>
                <a:latin typeface="Century Gothic" panose="020B0502020202020204" pitchFamily="34" charset="0"/>
              </a:rPr>
              <a:t>32</a:t>
            </a:r>
            <a:r>
              <a:rPr lang="da-DK" sz="1800" b="0" i="0" u="none" strike="noStrike" baseline="0" dirty="0">
                <a:solidFill>
                  <a:srgbClr val="000000"/>
                </a:solidFill>
                <a:latin typeface="Century Gothic" panose="020B0502020202020204" pitchFamily="34" charset="0"/>
              </a:rPr>
              <a:t> opslag på </a:t>
            </a:r>
            <a:r>
              <a:rPr lang="da-DK" sz="1800" b="0" i="0" u="none" strike="noStrike" baseline="0" dirty="0" err="1">
                <a:solidFill>
                  <a:srgbClr val="000000"/>
                </a:solidFill>
                <a:latin typeface="Century Gothic" panose="020B0502020202020204" pitchFamily="34" charset="0"/>
              </a:rPr>
              <a:t>FaceBook</a:t>
            </a:r>
            <a:r>
              <a:rPr lang="da-DK" sz="1800" b="0" i="0" u="none" strike="noStrike" baseline="0" dirty="0">
                <a:solidFill>
                  <a:srgbClr val="000000"/>
                </a:solidFill>
                <a:latin typeface="Century Gothic" panose="020B0502020202020204" pitchFamily="34" charset="0"/>
              </a:rPr>
              <a:t> </a:t>
            </a:r>
            <a:r>
              <a:rPr lang="da-DK" sz="1800" dirty="0">
                <a:solidFill>
                  <a:srgbClr val="000000"/>
                </a:solidFill>
                <a:latin typeface="Century Gothic" panose="020B0502020202020204" pitchFamily="34" charset="0"/>
              </a:rPr>
              <a:t>med div. Information. </a:t>
            </a:r>
            <a:endParaRPr lang="da-DK" sz="1800" b="0" i="0" u="none" strike="noStrike" baseline="0" dirty="0">
              <a:solidFill>
                <a:srgbClr val="000000"/>
              </a:solidFill>
              <a:latin typeface="Century Gothic" panose="020B0502020202020204" pitchFamily="34" charset="0"/>
            </a:endParaRPr>
          </a:p>
          <a:p>
            <a:r>
              <a:rPr lang="da-DK" sz="1800" dirty="0">
                <a:solidFill>
                  <a:srgbClr val="000000"/>
                </a:solidFill>
                <a:latin typeface="Century Gothic" panose="020B0502020202020204" pitchFamily="34" charset="0"/>
              </a:rPr>
              <a:t>Affaldsordning. Samsø Kommune ”skylder et møde”!</a:t>
            </a:r>
          </a:p>
          <a:p>
            <a:r>
              <a:rPr lang="da-DK" sz="1800" dirty="0">
                <a:solidFill>
                  <a:srgbClr val="000000"/>
                </a:solidFill>
                <a:latin typeface="Century Gothic" panose="020B0502020202020204" pitchFamily="34" charset="0"/>
              </a:rPr>
              <a:t>”Stemningsundersøgelse” vedr. oftere afhentning af madaffald. </a:t>
            </a:r>
          </a:p>
          <a:p>
            <a:pPr lvl="1"/>
            <a:r>
              <a:rPr lang="da-DK" sz="1400" dirty="0">
                <a:solidFill>
                  <a:srgbClr val="000000"/>
                </a:solidFill>
                <a:latin typeface="Century Gothic" panose="020B0502020202020204" pitchFamily="34" charset="0"/>
              </a:rPr>
              <a:t>2 grundejere vil gerne have hentet oftere – men vil ikke betale ekstra.</a:t>
            </a:r>
          </a:p>
          <a:p>
            <a:pPr lvl="1"/>
            <a:r>
              <a:rPr lang="da-DK" sz="1400" dirty="0">
                <a:solidFill>
                  <a:srgbClr val="000000"/>
                </a:solidFill>
                <a:latin typeface="Century Gothic" panose="020B0502020202020204" pitchFamily="34" charset="0"/>
              </a:rPr>
              <a:t>3 grundejere – måske.</a:t>
            </a:r>
          </a:p>
          <a:p>
            <a:pPr lvl="1"/>
            <a:r>
              <a:rPr lang="da-DK" sz="1400" dirty="0">
                <a:solidFill>
                  <a:srgbClr val="000000"/>
                </a:solidFill>
                <a:latin typeface="Century Gothic" panose="020B0502020202020204" pitchFamily="34" charset="0"/>
              </a:rPr>
              <a:t>0 grundejere - Ja</a:t>
            </a:r>
          </a:p>
          <a:p>
            <a:pPr lvl="1"/>
            <a:r>
              <a:rPr lang="da-DK" sz="1400" dirty="0">
                <a:solidFill>
                  <a:srgbClr val="000000"/>
                </a:solidFill>
                <a:latin typeface="Century Gothic" panose="020B0502020202020204" pitchFamily="34" charset="0"/>
              </a:rPr>
              <a:t>35 grundejere – Nej – nuværende ordning er tilfredsstillende til prisen.</a:t>
            </a:r>
            <a:endParaRPr lang="da-DK" sz="1800" dirty="0">
              <a:solidFill>
                <a:srgbClr val="000000"/>
              </a:solidFill>
              <a:latin typeface="Century Gothic" panose="020B0502020202020204" pitchFamily="34" charset="0"/>
            </a:endParaRPr>
          </a:p>
          <a:p>
            <a:r>
              <a:rPr lang="da-DK" sz="1800" dirty="0">
                <a:solidFill>
                  <a:srgbClr val="000000"/>
                </a:solidFill>
                <a:latin typeface="Century Gothic" panose="020B0502020202020204" pitchFamily="34" charset="0"/>
              </a:rPr>
              <a:t>Haveaffald</a:t>
            </a:r>
          </a:p>
          <a:p>
            <a:r>
              <a:rPr lang="da-DK" sz="1800" dirty="0">
                <a:solidFill>
                  <a:srgbClr val="000000"/>
                </a:solidFill>
                <a:latin typeface="Century Gothic" panose="020B0502020202020204" pitchFamily="34" charset="0"/>
              </a:rPr>
              <a:t>Affaldsstation: Vedligeholdt. Erstatning for aviscontainer? Evt. med pap eller flasker.</a:t>
            </a:r>
          </a:p>
          <a:p>
            <a:pPr marL="0" indent="0">
              <a:buNone/>
            </a:pPr>
            <a:endParaRPr lang="en-GB" sz="2000" dirty="0"/>
          </a:p>
        </p:txBody>
      </p:sp>
      <p:sp>
        <p:nvSpPr>
          <p:cNvPr id="8" name="Title 1">
            <a:extLst>
              <a:ext uri="{FF2B5EF4-FFF2-40B4-BE49-F238E27FC236}">
                <a16:creationId xmlns:a16="http://schemas.microsoft.com/office/drawing/2014/main" id="{F30F8CE7-DE1A-4B17-9E02-96DC22301FE3}"/>
              </a:ext>
            </a:extLst>
          </p:cNvPr>
          <p:cNvSpPr txBox="1">
            <a:spLocks/>
          </p:cNvSpPr>
          <p:nvPr/>
        </p:nvSpPr>
        <p:spPr>
          <a:xfrm>
            <a:off x="601540" y="1318728"/>
            <a:ext cx="1113985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err="1">
                <a:solidFill>
                  <a:srgbClr val="FFFFFF"/>
                </a:solidFill>
              </a:rPr>
              <a:t>Roligt</a:t>
            </a:r>
            <a:r>
              <a:rPr lang="en-US" sz="5400" dirty="0">
                <a:solidFill>
                  <a:srgbClr val="FFFFFF"/>
                </a:solidFill>
              </a:rPr>
              <a:t> </a:t>
            </a:r>
            <a:r>
              <a:rPr lang="en-US" sz="5400" dirty="0" err="1">
                <a:solidFill>
                  <a:srgbClr val="FFFFFF"/>
                </a:solidFill>
              </a:rPr>
              <a:t>foreningsår</a:t>
            </a:r>
            <a:r>
              <a:rPr lang="en-US" sz="5400" dirty="0">
                <a:solidFill>
                  <a:srgbClr val="FFFFFF"/>
                </a:solidFill>
              </a:rPr>
              <a:t> – Ingen </a:t>
            </a:r>
            <a:r>
              <a:rPr lang="en-US" sz="5400" dirty="0" err="1">
                <a:solidFill>
                  <a:srgbClr val="FFFFFF"/>
                </a:solidFill>
              </a:rPr>
              <a:t>overraskelser</a:t>
            </a:r>
            <a:r>
              <a:rPr lang="en-US" sz="5400" dirty="0">
                <a:solidFill>
                  <a:srgbClr val="FFFFFF"/>
                </a:solidFill>
              </a:rPr>
              <a:t> </a:t>
            </a:r>
          </a:p>
        </p:txBody>
      </p:sp>
    </p:spTree>
    <p:extLst>
      <p:ext uri="{BB962C8B-B14F-4D97-AF65-F5344CB8AC3E}">
        <p14:creationId xmlns:p14="http://schemas.microsoft.com/office/powerpoint/2010/main" val="424871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dirty="0" err="1">
                <a:solidFill>
                  <a:srgbClr val="FFFFFF"/>
                </a:solidFill>
              </a:rPr>
              <a:t>Vejvedligeholdelse</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Pladsholder til indhold 2">
            <a:extLst>
              <a:ext uri="{FF2B5EF4-FFF2-40B4-BE49-F238E27FC236}">
                <a16:creationId xmlns:a16="http://schemas.microsoft.com/office/drawing/2014/main" id="{09D3ABEB-BD12-4298-B4B7-DAEB49546EA4}"/>
              </a:ext>
            </a:extLst>
          </p:cNvPr>
          <p:cNvSpPr>
            <a:spLocks noGrp="1"/>
          </p:cNvSpPr>
          <p:nvPr>
            <p:ph idx="1"/>
          </p:nvPr>
        </p:nvSpPr>
        <p:spPr>
          <a:xfrm>
            <a:off x="526073" y="2492991"/>
            <a:ext cx="9784990" cy="3785419"/>
          </a:xfrm>
        </p:spPr>
        <p:txBody>
          <a:bodyPr>
            <a:normAutofit fontScale="70000" lnSpcReduction="20000"/>
          </a:bodyPr>
          <a:lstStyle/>
          <a:p>
            <a:pPr algn="l"/>
            <a:endParaRPr lang="da-DK" sz="2400" b="0" i="0" u="none" strike="noStrike" baseline="0" dirty="0">
              <a:solidFill>
                <a:srgbClr val="000000"/>
              </a:solidFill>
              <a:latin typeface="Century Gothic" panose="020B0502020202020204" pitchFamily="34" charset="0"/>
            </a:endParaRPr>
          </a:p>
          <a:p>
            <a:pPr marL="0" indent="0">
              <a:buNone/>
            </a:pPr>
            <a:r>
              <a:rPr lang="da-DK" dirty="0"/>
              <a:t>Østermarken, </a:t>
            </a:r>
            <a:r>
              <a:rPr lang="da-DK" dirty="0" err="1"/>
              <a:t>vejlauget</a:t>
            </a:r>
            <a:endParaRPr lang="da-DK" dirty="0"/>
          </a:p>
          <a:p>
            <a:r>
              <a:rPr lang="da-DK" dirty="0"/>
              <a:t>Vejfælleskab, Brd. Kjeldahl tager over efter Bernd Meyer.</a:t>
            </a:r>
          </a:p>
          <a:p>
            <a:r>
              <a:rPr lang="da-DK" dirty="0"/>
              <a:t>Der undersøges for etablering af drænbrønd ved varmeværket.</a:t>
            </a:r>
          </a:p>
          <a:p>
            <a:endParaRPr lang="da-DK" dirty="0"/>
          </a:p>
          <a:p>
            <a:pPr marL="0" indent="0">
              <a:buNone/>
            </a:pPr>
            <a:r>
              <a:rPr lang="da-DK" dirty="0"/>
              <a:t>GF </a:t>
            </a:r>
            <a:r>
              <a:rPr lang="da-DK" dirty="0" err="1"/>
              <a:t>Fredendal</a:t>
            </a:r>
            <a:endParaRPr lang="da-DK" dirty="0"/>
          </a:p>
          <a:p>
            <a:r>
              <a:rPr lang="da-DK" sz="2700" dirty="0"/>
              <a:t>Vejene vurderes og renoveres/efterfyldes med grus efter behov.</a:t>
            </a:r>
          </a:p>
          <a:p>
            <a:r>
              <a:rPr lang="da-DK" sz="2700" dirty="0"/>
              <a:t>Der er blevet lagt bunker ud ved vejene som vi plejer. Håndstamper hjemkøbt hvis man har lyst.</a:t>
            </a:r>
          </a:p>
          <a:p>
            <a:r>
              <a:rPr lang="da-DK" sz="2700" dirty="0"/>
              <a:t>Der er blev pålagt SG II grus, i alt ca. 2 x 50 m, ved Gråmejsevej, og Skovvejens nordlige del. Gruset er blevet pålagt med fald til begge sider af vejen.  (Indgår i vedligeholdelsesplan – én/to veje om året)</a:t>
            </a:r>
          </a:p>
          <a:p>
            <a:r>
              <a:rPr lang="da-DK" sz="2700" dirty="0"/>
              <a:t>”</a:t>
            </a:r>
            <a:r>
              <a:rPr lang="da-DK" sz="2700" dirty="0" err="1"/>
              <a:t>Håndmand</a:t>
            </a:r>
            <a:r>
              <a:rPr lang="da-DK" sz="2700" dirty="0"/>
              <a:t>” hyres ved behov.</a:t>
            </a:r>
          </a:p>
        </p:txBody>
      </p:sp>
      <p:sp>
        <p:nvSpPr>
          <p:cNvPr id="8" name="Title 1">
            <a:extLst>
              <a:ext uri="{FF2B5EF4-FFF2-40B4-BE49-F238E27FC236}">
                <a16:creationId xmlns:a16="http://schemas.microsoft.com/office/drawing/2014/main" id="{705052C8-3FF4-46B2-A5F5-6EEA272B3B94}"/>
              </a:ext>
            </a:extLst>
          </p:cNvPr>
          <p:cNvSpPr txBox="1">
            <a:spLocks/>
          </p:cNvSpPr>
          <p:nvPr/>
        </p:nvSpPr>
        <p:spPr>
          <a:xfrm>
            <a:off x="601540" y="1318728"/>
            <a:ext cx="1113985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pic>
        <p:nvPicPr>
          <p:cNvPr id="1026" name="Picture 2" descr="Ingen tilgængelig billedbeskrivelse.">
            <a:extLst>
              <a:ext uri="{FF2B5EF4-FFF2-40B4-BE49-F238E27FC236}">
                <a16:creationId xmlns:a16="http://schemas.microsoft.com/office/drawing/2014/main" id="{0FC0EC56-5ED8-46D0-96AC-6EE46FB22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926" y="2358808"/>
            <a:ext cx="3081935" cy="2311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n være et billede af udendørs">
            <a:extLst>
              <a:ext uri="{FF2B5EF4-FFF2-40B4-BE49-F238E27FC236}">
                <a16:creationId xmlns:a16="http://schemas.microsoft.com/office/drawing/2014/main" id="{8C754BA8-9694-43EF-BDEB-5CE8C3FC2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1628" y="4670259"/>
            <a:ext cx="1655233" cy="220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629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7DB01F-4428-4EA6-B7EB-B2695CE678A9}"/>
              </a:ext>
            </a:extLst>
          </p:cNvPr>
          <p:cNvPicPr>
            <a:picLocks noChangeAspect="1"/>
          </p:cNvPicPr>
          <p:nvPr/>
        </p:nvPicPr>
        <p:blipFill>
          <a:blip r:embed="rId2"/>
          <a:stretch>
            <a:fillRect/>
          </a:stretch>
        </p:blipFill>
        <p:spPr>
          <a:xfrm>
            <a:off x="1671637" y="0"/>
            <a:ext cx="9258300" cy="7082247"/>
          </a:xfrm>
          <a:prstGeom prst="rect">
            <a:avLst/>
          </a:prstGeom>
        </p:spPr>
      </p:pic>
      <p:sp>
        <p:nvSpPr>
          <p:cNvPr id="2" name="Rectangle 1">
            <a:extLst>
              <a:ext uri="{FF2B5EF4-FFF2-40B4-BE49-F238E27FC236}">
                <a16:creationId xmlns:a16="http://schemas.microsoft.com/office/drawing/2014/main" id="{EFBD3194-6939-4D64-8F04-A1F52913E3F5}"/>
              </a:ext>
            </a:extLst>
          </p:cNvPr>
          <p:cNvSpPr/>
          <p:nvPr/>
        </p:nvSpPr>
        <p:spPr>
          <a:xfrm>
            <a:off x="7972425" y="3429000"/>
            <a:ext cx="609600" cy="9810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ctangle 3">
            <a:extLst>
              <a:ext uri="{FF2B5EF4-FFF2-40B4-BE49-F238E27FC236}">
                <a16:creationId xmlns:a16="http://schemas.microsoft.com/office/drawing/2014/main" id="{7279A301-EC1F-4DB2-AD11-49A2362B7EAE}"/>
              </a:ext>
            </a:extLst>
          </p:cNvPr>
          <p:cNvSpPr/>
          <p:nvPr/>
        </p:nvSpPr>
        <p:spPr>
          <a:xfrm>
            <a:off x="6219825" y="4200525"/>
            <a:ext cx="609600" cy="9810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ctangle 4">
            <a:extLst>
              <a:ext uri="{FF2B5EF4-FFF2-40B4-BE49-F238E27FC236}">
                <a16:creationId xmlns:a16="http://schemas.microsoft.com/office/drawing/2014/main" id="{470F1BCE-1878-46B2-8AD9-3BDB8BC2FF0F}"/>
              </a:ext>
            </a:extLst>
          </p:cNvPr>
          <p:cNvSpPr/>
          <p:nvPr/>
        </p:nvSpPr>
        <p:spPr>
          <a:xfrm rot="5400000">
            <a:off x="1073943" y="-388143"/>
            <a:ext cx="1333497" cy="348138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227966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dirty="0" err="1">
                <a:solidFill>
                  <a:srgbClr val="FFFFFF"/>
                </a:solidFill>
              </a:rPr>
              <a:t>Grønne</a:t>
            </a:r>
            <a:r>
              <a:rPr lang="en-US" sz="5400" dirty="0">
                <a:solidFill>
                  <a:srgbClr val="FFFFFF"/>
                </a:solidFill>
              </a:rPr>
              <a:t> </a:t>
            </a:r>
            <a:r>
              <a:rPr lang="en-US" sz="5400" dirty="0" err="1">
                <a:solidFill>
                  <a:srgbClr val="FFFFFF"/>
                </a:solidFill>
              </a:rPr>
              <a:t>områder</a:t>
            </a:r>
            <a:r>
              <a:rPr lang="en-US" sz="5400" dirty="0">
                <a:solidFill>
                  <a:srgbClr val="FFFFFF"/>
                </a:solidFill>
              </a:rPr>
              <a:t> </a:t>
            </a:r>
            <a:r>
              <a:rPr lang="en-US" sz="5400" dirty="0" err="1">
                <a:solidFill>
                  <a:srgbClr val="FFFFFF"/>
                </a:solidFill>
              </a:rPr>
              <a:t>generelt</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Pladsholder til indhold 2">
            <a:extLst>
              <a:ext uri="{FF2B5EF4-FFF2-40B4-BE49-F238E27FC236}">
                <a16:creationId xmlns:a16="http://schemas.microsoft.com/office/drawing/2014/main" id="{09D3ABEB-BD12-4298-B4B7-DAEB49546EA4}"/>
              </a:ext>
            </a:extLst>
          </p:cNvPr>
          <p:cNvSpPr>
            <a:spLocks noGrp="1"/>
          </p:cNvSpPr>
          <p:nvPr>
            <p:ph idx="1"/>
          </p:nvPr>
        </p:nvSpPr>
        <p:spPr>
          <a:xfrm>
            <a:off x="526073" y="2492991"/>
            <a:ext cx="7339758" cy="3785419"/>
          </a:xfrm>
        </p:spPr>
        <p:txBody>
          <a:bodyPr>
            <a:normAutofit/>
          </a:bodyPr>
          <a:lstStyle/>
          <a:p>
            <a:r>
              <a:rPr lang="da-DK" dirty="0"/>
              <a:t>Plan for området der har virket igennem årene ~ 50 år</a:t>
            </a:r>
          </a:p>
          <a:p>
            <a:r>
              <a:rPr lang="da-DK" dirty="0"/>
              <a:t>Omverdenen, klima, naturens gang sætter sine spor </a:t>
            </a:r>
          </a:p>
          <a:p>
            <a:r>
              <a:rPr lang="da-DK" dirty="0"/>
              <a:t>Kæmpe imod eller hjælpe på vej </a:t>
            </a:r>
          </a:p>
          <a:p>
            <a:r>
              <a:rPr lang="da-DK" dirty="0"/>
              <a:t>Drejning fra kultur til mere natur, jf. medlemsundersøgelse</a:t>
            </a:r>
            <a:br>
              <a:rPr lang="da-DK" dirty="0"/>
            </a:br>
            <a:endParaRPr lang="da-DK" dirty="0"/>
          </a:p>
          <a:p>
            <a:pPr marL="0" indent="0" algn="l">
              <a:buNone/>
            </a:pPr>
            <a:endParaRPr lang="da-DK" b="0" i="0" u="none" strike="noStrike" baseline="0" dirty="0">
              <a:solidFill>
                <a:srgbClr val="000000"/>
              </a:solidFill>
              <a:latin typeface="Century Gothic" panose="020B0502020202020204" pitchFamily="34" charset="0"/>
            </a:endParaRPr>
          </a:p>
        </p:txBody>
      </p:sp>
      <p:sp>
        <p:nvSpPr>
          <p:cNvPr id="8" name="Title 1">
            <a:extLst>
              <a:ext uri="{FF2B5EF4-FFF2-40B4-BE49-F238E27FC236}">
                <a16:creationId xmlns:a16="http://schemas.microsoft.com/office/drawing/2014/main" id="{705052C8-3FF4-46B2-A5F5-6EEA272B3B94}"/>
              </a:ext>
            </a:extLst>
          </p:cNvPr>
          <p:cNvSpPr txBox="1">
            <a:spLocks/>
          </p:cNvSpPr>
          <p:nvPr/>
        </p:nvSpPr>
        <p:spPr>
          <a:xfrm>
            <a:off x="601540" y="1318728"/>
            <a:ext cx="1113985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pic>
        <p:nvPicPr>
          <p:cNvPr id="3" name="Picture 2">
            <a:extLst>
              <a:ext uri="{FF2B5EF4-FFF2-40B4-BE49-F238E27FC236}">
                <a16:creationId xmlns:a16="http://schemas.microsoft.com/office/drawing/2014/main" id="{D9C43118-56F6-4F1F-811F-7AF72545C41A}"/>
              </a:ext>
            </a:extLst>
          </p:cNvPr>
          <p:cNvPicPr>
            <a:picLocks noChangeAspect="1"/>
          </p:cNvPicPr>
          <p:nvPr/>
        </p:nvPicPr>
        <p:blipFill>
          <a:blip r:embed="rId2"/>
          <a:stretch>
            <a:fillRect/>
          </a:stretch>
        </p:blipFill>
        <p:spPr>
          <a:xfrm>
            <a:off x="7781091" y="2554424"/>
            <a:ext cx="4410909" cy="3003907"/>
          </a:xfrm>
          <a:prstGeom prst="rect">
            <a:avLst/>
          </a:prstGeom>
        </p:spPr>
      </p:pic>
    </p:spTree>
    <p:extLst>
      <p:ext uri="{BB962C8B-B14F-4D97-AF65-F5344CB8AC3E}">
        <p14:creationId xmlns:p14="http://schemas.microsoft.com/office/powerpoint/2010/main" val="1165117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dirty="0" err="1">
                <a:solidFill>
                  <a:srgbClr val="FFFFFF"/>
                </a:solidFill>
              </a:rPr>
              <a:t>Allé</a:t>
            </a:r>
            <a:r>
              <a:rPr lang="en-US" sz="5400" dirty="0">
                <a:solidFill>
                  <a:srgbClr val="FFFFFF"/>
                </a:solidFill>
              </a:rPr>
              <a:t> </a:t>
            </a:r>
            <a:r>
              <a:rPr lang="en-US" sz="5400" dirty="0" err="1">
                <a:solidFill>
                  <a:srgbClr val="FFFFFF"/>
                </a:solidFill>
              </a:rPr>
              <a:t>træerne</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Pladsholder til indhold 2">
            <a:extLst>
              <a:ext uri="{FF2B5EF4-FFF2-40B4-BE49-F238E27FC236}">
                <a16:creationId xmlns:a16="http://schemas.microsoft.com/office/drawing/2014/main" id="{09D3ABEB-BD12-4298-B4B7-DAEB49546EA4}"/>
              </a:ext>
            </a:extLst>
          </p:cNvPr>
          <p:cNvSpPr>
            <a:spLocks noGrp="1"/>
          </p:cNvSpPr>
          <p:nvPr>
            <p:ph idx="1"/>
          </p:nvPr>
        </p:nvSpPr>
        <p:spPr>
          <a:xfrm>
            <a:off x="526073" y="2492991"/>
            <a:ext cx="7339758" cy="3785419"/>
          </a:xfrm>
        </p:spPr>
        <p:txBody>
          <a:bodyPr>
            <a:noAutofit/>
          </a:bodyPr>
          <a:lstStyle/>
          <a:p>
            <a:r>
              <a:rPr lang="da-DK" sz="2000" dirty="0"/>
              <a:t>Alléen er i forandring det må vi acceptere.</a:t>
            </a:r>
          </a:p>
          <a:p>
            <a:r>
              <a:rPr lang="da-DK" sz="2000" dirty="0"/>
              <a:t>Der er et klart billede for alle’ træerne. De har sår skader ved barken, flere træer har haft vandmangel, der er blæsten fra vest og der er konkurrence med øvrig beplantning. Det har gjort at der er en del træer der er på vej til at gå ud. Der er derfor løbende behov for udskiftning af træer der går ud.</a:t>
            </a:r>
          </a:p>
          <a:p>
            <a:r>
              <a:rPr lang="da-DK" sz="2000" dirty="0"/>
              <a:t>Hermed en venlig henstilling til grundejerne om at beskære hække og træer, hvor det er nødvendigt.</a:t>
            </a:r>
          </a:p>
          <a:p>
            <a:r>
              <a:rPr lang="da-DK" sz="2000" dirty="0"/>
              <a:t>Alléen bibeholdes, så vidt det er muligt, men på sigt foretages en løbende udskiftning til anden beplantning, der er mere egnet til at vokse her i området. Det vil så til gengæld understøtte en varieret fremtoning og biodiversitet.</a:t>
            </a:r>
          </a:p>
          <a:p>
            <a:pPr marL="0" indent="0" algn="l">
              <a:buNone/>
            </a:pPr>
            <a:endParaRPr lang="da-DK" sz="2000" b="0" i="0" u="none" strike="noStrike" baseline="0" dirty="0">
              <a:solidFill>
                <a:srgbClr val="000000"/>
              </a:solidFill>
              <a:latin typeface="Century Gothic" panose="020B0502020202020204" pitchFamily="34" charset="0"/>
            </a:endParaRPr>
          </a:p>
        </p:txBody>
      </p:sp>
      <p:sp>
        <p:nvSpPr>
          <p:cNvPr id="8" name="Title 1">
            <a:extLst>
              <a:ext uri="{FF2B5EF4-FFF2-40B4-BE49-F238E27FC236}">
                <a16:creationId xmlns:a16="http://schemas.microsoft.com/office/drawing/2014/main" id="{705052C8-3FF4-46B2-A5F5-6EEA272B3B94}"/>
              </a:ext>
            </a:extLst>
          </p:cNvPr>
          <p:cNvSpPr txBox="1">
            <a:spLocks/>
          </p:cNvSpPr>
          <p:nvPr/>
        </p:nvSpPr>
        <p:spPr>
          <a:xfrm>
            <a:off x="601540" y="1318728"/>
            <a:ext cx="1113985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pic>
        <p:nvPicPr>
          <p:cNvPr id="10" name="Billede 4" descr="Et billede, der indeholder græs, udendørs, træ, skilt&#10;&#10;Automatisk genereret beskrivelse">
            <a:extLst>
              <a:ext uri="{FF2B5EF4-FFF2-40B4-BE49-F238E27FC236}">
                <a16:creationId xmlns:a16="http://schemas.microsoft.com/office/drawing/2014/main" id="{32E4397E-C4AA-4E16-A821-652D61B5CFD3}"/>
              </a:ext>
            </a:extLst>
          </p:cNvPr>
          <p:cNvPicPr>
            <a:picLocks noChangeAspect="1"/>
          </p:cNvPicPr>
          <p:nvPr/>
        </p:nvPicPr>
        <p:blipFill rotWithShape="1">
          <a:blip r:embed="rId2"/>
          <a:srcRect l="549" r="9326"/>
          <a:stretch/>
        </p:blipFill>
        <p:spPr>
          <a:xfrm>
            <a:off x="8674391" y="2239348"/>
            <a:ext cx="3142470" cy="4649056"/>
          </a:xfrm>
          <a:prstGeom prst="rect">
            <a:avLst/>
          </a:prstGeom>
          <a:effectLst/>
        </p:spPr>
      </p:pic>
    </p:spTree>
    <p:extLst>
      <p:ext uri="{BB962C8B-B14F-4D97-AF65-F5344CB8AC3E}">
        <p14:creationId xmlns:p14="http://schemas.microsoft.com/office/powerpoint/2010/main" val="757641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dirty="0" err="1">
                <a:solidFill>
                  <a:srgbClr val="FFFFFF"/>
                </a:solidFill>
              </a:rPr>
              <a:t>Græsslåning</a:t>
            </a:r>
            <a:r>
              <a:rPr lang="en-US" sz="5400" dirty="0">
                <a:solidFill>
                  <a:srgbClr val="FFFFFF"/>
                </a:solidFill>
              </a:rPr>
              <a:t>, </a:t>
            </a:r>
            <a:r>
              <a:rPr lang="en-US" sz="5400" dirty="0" err="1">
                <a:solidFill>
                  <a:srgbClr val="FFFFFF"/>
                </a:solidFill>
              </a:rPr>
              <a:t>skov</a:t>
            </a:r>
            <a:r>
              <a:rPr lang="en-US" sz="5400" dirty="0">
                <a:solidFill>
                  <a:srgbClr val="FFFFFF"/>
                </a:solidFill>
              </a:rPr>
              <a:t> </a:t>
            </a:r>
            <a:r>
              <a:rPr lang="en-US" sz="5400" dirty="0" err="1">
                <a:solidFill>
                  <a:srgbClr val="FFFFFF"/>
                </a:solidFill>
              </a:rPr>
              <a:t>og</a:t>
            </a:r>
            <a:r>
              <a:rPr lang="en-US" sz="5400" dirty="0">
                <a:solidFill>
                  <a:srgbClr val="FFFFFF"/>
                </a:solidFill>
              </a:rPr>
              <a:t> </a:t>
            </a:r>
            <a:r>
              <a:rPr lang="en-US" sz="5400" dirty="0" err="1">
                <a:solidFill>
                  <a:srgbClr val="FFFFFF"/>
                </a:solidFill>
              </a:rPr>
              <a:t>remiser</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Pladsholder til indhold 2">
            <a:extLst>
              <a:ext uri="{FF2B5EF4-FFF2-40B4-BE49-F238E27FC236}">
                <a16:creationId xmlns:a16="http://schemas.microsoft.com/office/drawing/2014/main" id="{09D3ABEB-BD12-4298-B4B7-DAEB49546EA4}"/>
              </a:ext>
            </a:extLst>
          </p:cNvPr>
          <p:cNvSpPr>
            <a:spLocks noGrp="1"/>
          </p:cNvSpPr>
          <p:nvPr>
            <p:ph idx="1"/>
          </p:nvPr>
        </p:nvSpPr>
        <p:spPr>
          <a:xfrm>
            <a:off x="526073" y="2492991"/>
            <a:ext cx="8942780" cy="3785419"/>
          </a:xfrm>
        </p:spPr>
        <p:txBody>
          <a:bodyPr>
            <a:normAutofit/>
          </a:bodyPr>
          <a:lstStyle/>
          <a:p>
            <a:r>
              <a:rPr lang="da-DK" sz="2400" dirty="0"/>
              <a:t>Omfang og frekvens af græsslåningen af de grønne områder overvejes for at understøtte ”natur frem for kultur”. Frekvens vil blive afpasset efter græsset voksehastighed</a:t>
            </a:r>
          </a:p>
          <a:p>
            <a:r>
              <a:rPr lang="da-DK" sz="2400" dirty="0"/>
              <a:t>Skoven vil langt hen ad vejen vil være selvforyngende ved egetræerne. Skoven får lov til at vokse som den vil, ved stort stormfald vil der blive plantet efter med den træ kultur, der er der i dag.</a:t>
            </a:r>
          </a:p>
          <a:p>
            <a:r>
              <a:rPr lang="da-DK" sz="2400" dirty="0"/>
              <a:t>Remiser er rengjort så skovroserne er synlige. Remiser vil blive holdt rene. Indhegning under overvejelse.</a:t>
            </a:r>
          </a:p>
          <a:p>
            <a:endParaRPr lang="da-DK" sz="2400" dirty="0"/>
          </a:p>
          <a:p>
            <a:pPr marL="0" indent="0" algn="l">
              <a:buNone/>
            </a:pPr>
            <a:endParaRPr lang="da-DK" sz="2400" b="0" i="0" u="none" strike="noStrike" baseline="0" dirty="0">
              <a:solidFill>
                <a:srgbClr val="000000"/>
              </a:solidFill>
              <a:latin typeface="Century Gothic" panose="020B0502020202020204" pitchFamily="34" charset="0"/>
            </a:endParaRPr>
          </a:p>
        </p:txBody>
      </p:sp>
      <p:sp>
        <p:nvSpPr>
          <p:cNvPr id="8" name="Title 1">
            <a:extLst>
              <a:ext uri="{FF2B5EF4-FFF2-40B4-BE49-F238E27FC236}">
                <a16:creationId xmlns:a16="http://schemas.microsoft.com/office/drawing/2014/main" id="{705052C8-3FF4-46B2-A5F5-6EEA272B3B94}"/>
              </a:ext>
            </a:extLst>
          </p:cNvPr>
          <p:cNvSpPr txBox="1">
            <a:spLocks/>
          </p:cNvSpPr>
          <p:nvPr/>
        </p:nvSpPr>
        <p:spPr>
          <a:xfrm>
            <a:off x="601540" y="1318728"/>
            <a:ext cx="1113985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pic>
        <p:nvPicPr>
          <p:cNvPr id="9" name="Picture 2" descr="Kan være et billede af natur">
            <a:extLst>
              <a:ext uri="{FF2B5EF4-FFF2-40B4-BE49-F238E27FC236}">
                <a16:creationId xmlns:a16="http://schemas.microsoft.com/office/drawing/2014/main" id="{BF48D7BE-C564-432E-8555-3FA991161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6379" y="4052933"/>
            <a:ext cx="2035621" cy="2712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279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AF5C6-FE52-FF4D-BB07-366621084A11}"/>
              </a:ext>
            </a:extLst>
          </p:cNvPr>
          <p:cNvSpPr>
            <a:spLocks noGrp="1"/>
          </p:cNvSpPr>
          <p:nvPr>
            <p:ph type="title"/>
          </p:nvPr>
        </p:nvSpPr>
        <p:spPr>
          <a:xfrm>
            <a:off x="838200" y="557190"/>
            <a:ext cx="10515600" cy="1840010"/>
          </a:xfrm>
        </p:spPr>
        <p:txBody>
          <a:bodyPr vert="horz" lIns="91440" tIns="45720" rIns="91440" bIns="45720" rtlCol="0" anchor="ctr">
            <a:normAutofit/>
          </a:bodyPr>
          <a:lstStyle/>
          <a:p>
            <a:r>
              <a:rPr lang="da-DK" sz="5400" dirty="0"/>
              <a:t>Træning i livreddende førstehjælp</a:t>
            </a:r>
          </a:p>
        </p:txBody>
      </p:sp>
      <p:pic>
        <p:nvPicPr>
          <p:cNvPr id="5" name="Pladsholder til indhold 4">
            <a:extLst>
              <a:ext uri="{FF2B5EF4-FFF2-40B4-BE49-F238E27FC236}">
                <a16:creationId xmlns:a16="http://schemas.microsoft.com/office/drawing/2014/main" id="{13EE0CE3-7EF6-F84C-879C-42614B2CC7C1}"/>
              </a:ext>
            </a:extLst>
          </p:cNvPr>
          <p:cNvPicPr>
            <a:picLocks noGrp="1" noChangeAspect="1"/>
          </p:cNvPicPr>
          <p:nvPr>
            <p:ph idx="1"/>
          </p:nvPr>
        </p:nvPicPr>
        <p:blipFill rotWithShape="1">
          <a:blip r:embed="rId3"/>
          <a:srcRect t="1024" r="-2" b="-2"/>
          <a:stretch/>
        </p:blipFill>
        <p:spPr>
          <a:xfrm>
            <a:off x="182787" y="2558694"/>
            <a:ext cx="2827865" cy="3731891"/>
          </a:xfrm>
          <a:prstGeom prst="rect">
            <a:avLst/>
          </a:prstGeom>
        </p:spPr>
      </p:pic>
      <p:pic>
        <p:nvPicPr>
          <p:cNvPr id="7" name="Billede 6">
            <a:extLst>
              <a:ext uri="{FF2B5EF4-FFF2-40B4-BE49-F238E27FC236}">
                <a16:creationId xmlns:a16="http://schemas.microsoft.com/office/drawing/2014/main" id="{A4032E37-6191-CF4F-8451-168F4C644159}"/>
              </a:ext>
            </a:extLst>
          </p:cNvPr>
          <p:cNvPicPr>
            <a:picLocks noChangeAspect="1"/>
          </p:cNvPicPr>
          <p:nvPr/>
        </p:nvPicPr>
        <p:blipFill rotWithShape="1">
          <a:blip r:embed="rId4"/>
          <a:srcRect r="13894" b="3"/>
          <a:stretch/>
        </p:blipFill>
        <p:spPr>
          <a:xfrm>
            <a:off x="3180760" y="2558694"/>
            <a:ext cx="2827865" cy="3731891"/>
          </a:xfrm>
          <a:prstGeom prst="rect">
            <a:avLst/>
          </a:prstGeom>
        </p:spPr>
      </p:pic>
      <p:pic>
        <p:nvPicPr>
          <p:cNvPr id="9" name="Billede 8">
            <a:extLst>
              <a:ext uri="{FF2B5EF4-FFF2-40B4-BE49-F238E27FC236}">
                <a16:creationId xmlns:a16="http://schemas.microsoft.com/office/drawing/2014/main" id="{0FC2B7AF-DCE2-E744-9FE4-A7FFEACBC0BD}"/>
              </a:ext>
            </a:extLst>
          </p:cNvPr>
          <p:cNvPicPr>
            <a:picLocks noChangeAspect="1"/>
          </p:cNvPicPr>
          <p:nvPr/>
        </p:nvPicPr>
        <p:blipFill rotWithShape="1">
          <a:blip r:embed="rId5"/>
          <a:srcRect l="34938" r="12968" b="4"/>
          <a:stretch/>
        </p:blipFill>
        <p:spPr>
          <a:xfrm>
            <a:off x="6178733" y="2558694"/>
            <a:ext cx="2827865" cy="3731891"/>
          </a:xfrm>
          <a:prstGeom prst="rect">
            <a:avLst/>
          </a:prstGeom>
        </p:spPr>
      </p:pic>
      <p:pic>
        <p:nvPicPr>
          <p:cNvPr id="11" name="Billede 10">
            <a:extLst>
              <a:ext uri="{FF2B5EF4-FFF2-40B4-BE49-F238E27FC236}">
                <a16:creationId xmlns:a16="http://schemas.microsoft.com/office/drawing/2014/main" id="{2BBE911E-0407-8F46-A8D5-F12D3FEB4956}"/>
              </a:ext>
            </a:extLst>
          </p:cNvPr>
          <p:cNvPicPr>
            <a:picLocks noChangeAspect="1"/>
          </p:cNvPicPr>
          <p:nvPr/>
        </p:nvPicPr>
        <p:blipFill rotWithShape="1">
          <a:blip r:embed="rId6"/>
          <a:srcRect l="7024" r="3" b="3"/>
          <a:stretch/>
        </p:blipFill>
        <p:spPr>
          <a:xfrm>
            <a:off x="9176706" y="2558694"/>
            <a:ext cx="2827865" cy="3731891"/>
          </a:xfrm>
          <a:prstGeom prst="rect">
            <a:avLst/>
          </a:prstGeom>
        </p:spPr>
      </p:pic>
    </p:spTree>
    <p:extLst>
      <p:ext uri="{BB962C8B-B14F-4D97-AF65-F5344CB8AC3E}">
        <p14:creationId xmlns:p14="http://schemas.microsoft.com/office/powerpoint/2010/main" val="3187721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5. </a:t>
            </a:r>
            <a:r>
              <a:rPr lang="en-US" sz="5400" kern="1200" dirty="0" err="1">
                <a:solidFill>
                  <a:srgbClr val="FFFFFF"/>
                </a:solidFill>
                <a:latin typeface="+mj-lt"/>
                <a:ea typeface="+mj-ea"/>
                <a:cs typeface="+mj-cs"/>
              </a:rPr>
              <a:t>Godkendelse</a:t>
            </a:r>
            <a:r>
              <a:rPr lang="en-US" sz="5400" kern="1200" dirty="0">
                <a:solidFill>
                  <a:srgbClr val="FFFFFF"/>
                </a:solidFill>
                <a:latin typeface="+mj-lt"/>
                <a:ea typeface="+mj-ea"/>
                <a:cs typeface="+mj-cs"/>
              </a:rPr>
              <a:t> af </a:t>
            </a:r>
            <a:r>
              <a:rPr lang="en-US" sz="5400" kern="1200" dirty="0" err="1">
                <a:solidFill>
                  <a:srgbClr val="FFFFFF"/>
                </a:solidFill>
                <a:latin typeface="+mj-lt"/>
                <a:ea typeface="+mj-ea"/>
                <a:cs typeface="+mj-cs"/>
              </a:rPr>
              <a:t>beretning</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635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dirty="0">
                <a:solidFill>
                  <a:srgbClr val="FFFFFF"/>
                </a:solidFill>
              </a:rPr>
              <a:t>6</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Regnskab</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528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F6AB82-E061-4B23-B131-EA23A1292E48}"/>
              </a:ext>
            </a:extLst>
          </p:cNvPr>
          <p:cNvPicPr>
            <a:picLocks noChangeAspect="1"/>
          </p:cNvPicPr>
          <p:nvPr/>
        </p:nvPicPr>
        <p:blipFill>
          <a:blip r:embed="rId2"/>
          <a:stretch>
            <a:fillRect/>
          </a:stretch>
        </p:blipFill>
        <p:spPr>
          <a:xfrm>
            <a:off x="1535968" y="1"/>
            <a:ext cx="9120063" cy="6858000"/>
          </a:xfrm>
          <a:prstGeom prst="rect">
            <a:avLst/>
          </a:prstGeom>
        </p:spPr>
      </p:pic>
      <p:sp>
        <p:nvSpPr>
          <p:cNvPr id="4" name="Rectangle 3">
            <a:extLst>
              <a:ext uri="{FF2B5EF4-FFF2-40B4-BE49-F238E27FC236}">
                <a16:creationId xmlns:a16="http://schemas.microsoft.com/office/drawing/2014/main" id="{E4B6DEC8-FBD7-411B-A1DE-6C1C0BC917C0}"/>
              </a:ext>
            </a:extLst>
          </p:cNvPr>
          <p:cNvSpPr/>
          <p:nvPr/>
        </p:nvSpPr>
        <p:spPr>
          <a:xfrm>
            <a:off x="6350000" y="1219200"/>
            <a:ext cx="2959100" cy="5511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4504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623338-A0B8-4F4F-BD03-F5E15AEEE306}"/>
              </a:ext>
            </a:extLst>
          </p:cNvPr>
          <p:cNvSpPr>
            <a:spLocks noGrp="1"/>
          </p:cNvSpPr>
          <p:nvPr>
            <p:ph type="title"/>
          </p:nvPr>
        </p:nvSpPr>
        <p:spPr>
          <a:xfrm>
            <a:off x="838200" y="963877"/>
            <a:ext cx="3494362" cy="4930246"/>
          </a:xfrm>
        </p:spPr>
        <p:txBody>
          <a:bodyPr>
            <a:normAutofit/>
          </a:bodyPr>
          <a:lstStyle/>
          <a:p>
            <a:pPr algn="r"/>
            <a:r>
              <a:rPr lang="da-DK" dirty="0">
                <a:solidFill>
                  <a:schemeClr val="accent1"/>
                </a:solidFill>
              </a:rPr>
              <a:t>Dagsorden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D2477F-613B-46D0-B90C-81F6B62D0B40}"/>
              </a:ext>
            </a:extLst>
          </p:cNvPr>
          <p:cNvSpPr>
            <a:spLocks noGrp="1"/>
          </p:cNvSpPr>
          <p:nvPr>
            <p:ph idx="1"/>
          </p:nvPr>
        </p:nvSpPr>
        <p:spPr>
          <a:xfrm>
            <a:off x="4976031" y="963877"/>
            <a:ext cx="6377769" cy="4930246"/>
          </a:xfrm>
        </p:spPr>
        <p:txBody>
          <a:bodyPr anchor="ctr">
            <a:normAutofit fontScale="77500" lnSpcReduction="20000"/>
          </a:bodyPr>
          <a:lstStyle/>
          <a:p>
            <a:pPr marL="514350" indent="-514350">
              <a:buFont typeface="+mj-lt"/>
              <a:buAutoNum type="arabicPeriod"/>
            </a:pPr>
            <a:r>
              <a:rPr lang="da-DK" sz="2600" dirty="0"/>
              <a:t>Velkomst</a:t>
            </a:r>
          </a:p>
          <a:p>
            <a:pPr marL="514350" indent="-514350">
              <a:buFont typeface="+mj-lt"/>
              <a:buAutoNum type="arabicPeriod"/>
            </a:pPr>
            <a:r>
              <a:rPr lang="da-DK" sz="2600" dirty="0"/>
              <a:t>Valg af dirigent</a:t>
            </a:r>
          </a:p>
          <a:p>
            <a:pPr marL="514350" indent="-514350">
              <a:buFont typeface="+mj-lt"/>
              <a:buAutoNum type="arabicPeriod"/>
            </a:pPr>
            <a:r>
              <a:rPr lang="da-DK" sz="2600" dirty="0"/>
              <a:t>Valg af referent</a:t>
            </a:r>
          </a:p>
          <a:p>
            <a:pPr marL="514350" indent="-514350">
              <a:buFont typeface="+mj-lt"/>
              <a:buAutoNum type="arabicPeriod"/>
            </a:pPr>
            <a:r>
              <a:rPr lang="da-DK" sz="2600" dirty="0"/>
              <a:t>Bestyrelsens beretning</a:t>
            </a:r>
          </a:p>
          <a:p>
            <a:pPr marL="514350" indent="-514350">
              <a:buFont typeface="+mj-lt"/>
              <a:buAutoNum type="arabicPeriod"/>
            </a:pPr>
            <a:r>
              <a:rPr lang="da-DK" sz="2600" dirty="0"/>
              <a:t>Godkendelse af beretningen</a:t>
            </a:r>
          </a:p>
          <a:p>
            <a:pPr marL="514350" indent="-514350">
              <a:buFont typeface="+mj-lt"/>
              <a:buAutoNum type="arabicPeriod"/>
            </a:pPr>
            <a:r>
              <a:rPr lang="da-DK" sz="2600" dirty="0"/>
              <a:t>Forelæggelse af regnskab</a:t>
            </a:r>
          </a:p>
          <a:p>
            <a:pPr marL="514350" indent="-514350">
              <a:buFont typeface="+mj-lt"/>
              <a:buAutoNum type="arabicPeriod"/>
            </a:pPr>
            <a:r>
              <a:rPr lang="da-DK" sz="2600" dirty="0"/>
              <a:t>Godkendelse af regnskabet</a:t>
            </a:r>
          </a:p>
          <a:p>
            <a:pPr marL="514350" indent="-514350">
              <a:buFont typeface="+mj-lt"/>
              <a:buAutoNum type="arabicPeriod"/>
            </a:pPr>
            <a:r>
              <a:rPr lang="da-DK" sz="2600" dirty="0"/>
              <a:t>Indkomne forslag</a:t>
            </a:r>
          </a:p>
          <a:p>
            <a:pPr marL="457200" lvl="1" indent="0">
              <a:buNone/>
            </a:pPr>
            <a:r>
              <a:rPr lang="da-DK" sz="2600" dirty="0"/>
              <a:t> Nedsættelse af ”badebros arbejdsgruppe”</a:t>
            </a:r>
          </a:p>
          <a:p>
            <a:pPr marL="514350" indent="-514350">
              <a:buFont typeface="+mj-lt"/>
              <a:buAutoNum type="arabicPeriod"/>
            </a:pPr>
            <a:r>
              <a:rPr lang="da-DK" sz="2600" dirty="0"/>
              <a:t>Budget for 2023/2024 og fastsættelse af kontingent</a:t>
            </a:r>
          </a:p>
          <a:p>
            <a:pPr marL="514350" indent="-514350">
              <a:buFont typeface="+mj-lt"/>
              <a:buAutoNum type="arabicPeriod"/>
            </a:pPr>
            <a:r>
              <a:rPr lang="da-DK" sz="2600" dirty="0"/>
              <a:t>Valg af formand og kasserer</a:t>
            </a:r>
          </a:p>
          <a:p>
            <a:pPr marL="514350" indent="-514350">
              <a:buFont typeface="+mj-lt"/>
              <a:buAutoNum type="arabicPeriod"/>
            </a:pPr>
            <a:r>
              <a:rPr lang="da-DK" sz="2600" dirty="0"/>
              <a:t>Valg af bestyrelsesmedlemmer og suppleant</a:t>
            </a:r>
          </a:p>
          <a:p>
            <a:pPr marL="514350" indent="-514350">
              <a:buFont typeface="+mj-lt"/>
              <a:buAutoNum type="arabicPeriod"/>
            </a:pPr>
            <a:r>
              <a:rPr lang="da-DK" sz="2600" dirty="0"/>
              <a:t>Valg af revisor</a:t>
            </a:r>
          </a:p>
          <a:p>
            <a:pPr marL="514350" indent="-514350">
              <a:buFont typeface="+mj-lt"/>
              <a:buAutoNum type="arabicPeriod"/>
            </a:pPr>
            <a:r>
              <a:rPr lang="da-DK" sz="2600" dirty="0"/>
              <a:t>Eventuelt</a:t>
            </a:r>
            <a:endParaRPr lang="da-DK" sz="1300" dirty="0"/>
          </a:p>
        </p:txBody>
      </p:sp>
    </p:spTree>
    <p:extLst>
      <p:ext uri="{BB962C8B-B14F-4D97-AF65-F5344CB8AC3E}">
        <p14:creationId xmlns:p14="http://schemas.microsoft.com/office/powerpoint/2010/main" val="3015284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22AFB1-204D-419D-AC66-683E5C7FE687}"/>
              </a:ext>
            </a:extLst>
          </p:cNvPr>
          <p:cNvPicPr>
            <a:picLocks noChangeAspect="1"/>
          </p:cNvPicPr>
          <p:nvPr/>
        </p:nvPicPr>
        <p:blipFill>
          <a:blip r:embed="rId2"/>
          <a:stretch>
            <a:fillRect/>
          </a:stretch>
        </p:blipFill>
        <p:spPr>
          <a:xfrm>
            <a:off x="483206" y="1003301"/>
            <a:ext cx="11027154" cy="4940300"/>
          </a:xfrm>
          <a:prstGeom prst="rect">
            <a:avLst/>
          </a:prstGeom>
        </p:spPr>
      </p:pic>
    </p:spTree>
    <p:extLst>
      <p:ext uri="{BB962C8B-B14F-4D97-AF65-F5344CB8AC3E}">
        <p14:creationId xmlns:p14="http://schemas.microsoft.com/office/powerpoint/2010/main" val="3877312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7. </a:t>
            </a:r>
            <a:r>
              <a:rPr lang="en-US" sz="5400" kern="1200" dirty="0" err="1">
                <a:solidFill>
                  <a:srgbClr val="FFFFFF"/>
                </a:solidFill>
                <a:latin typeface="+mj-lt"/>
                <a:ea typeface="+mj-ea"/>
                <a:cs typeface="+mj-cs"/>
              </a:rPr>
              <a:t>Godkendelse</a:t>
            </a:r>
            <a:r>
              <a:rPr lang="en-US" sz="5400" kern="1200" dirty="0">
                <a:solidFill>
                  <a:srgbClr val="FFFFFF"/>
                </a:solidFill>
                <a:latin typeface="+mj-lt"/>
                <a:ea typeface="+mj-ea"/>
                <a:cs typeface="+mj-cs"/>
              </a:rPr>
              <a:t> af </a:t>
            </a:r>
            <a:r>
              <a:rPr lang="en-US" sz="5400" kern="1200" dirty="0" err="1">
                <a:solidFill>
                  <a:srgbClr val="FFFFFF"/>
                </a:solidFill>
                <a:latin typeface="+mj-lt"/>
                <a:ea typeface="+mj-ea"/>
                <a:cs typeface="+mj-cs"/>
              </a:rPr>
              <a:t>regnskab</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780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dirty="0">
                <a:solidFill>
                  <a:srgbClr val="FFFFFF"/>
                </a:solidFill>
              </a:rPr>
              <a:t>8</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Indkomne</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forslag</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F7DB30B3-E377-44DB-AB19-C54137347030}"/>
              </a:ext>
            </a:extLst>
          </p:cNvPr>
          <p:cNvSpPr txBox="1">
            <a:spLocks/>
          </p:cNvSpPr>
          <p:nvPr/>
        </p:nvSpPr>
        <p:spPr>
          <a:xfrm>
            <a:off x="601540" y="1318728"/>
            <a:ext cx="1113985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dirty="0">
              <a:solidFill>
                <a:srgbClr val="FFFFFF"/>
              </a:solidFill>
            </a:endParaRPr>
          </a:p>
        </p:txBody>
      </p:sp>
      <p:sp>
        <p:nvSpPr>
          <p:cNvPr id="3" name="TextBox 2">
            <a:extLst>
              <a:ext uri="{FF2B5EF4-FFF2-40B4-BE49-F238E27FC236}">
                <a16:creationId xmlns:a16="http://schemas.microsoft.com/office/drawing/2014/main" id="{9207E17B-9A32-4D1E-B171-004A6543AC76}"/>
              </a:ext>
            </a:extLst>
          </p:cNvPr>
          <p:cNvSpPr txBox="1"/>
          <p:nvPr/>
        </p:nvSpPr>
        <p:spPr>
          <a:xfrm>
            <a:off x="2030338" y="3224417"/>
            <a:ext cx="8206349" cy="1963294"/>
          </a:xfrm>
          <a:prstGeom prst="rect">
            <a:avLst/>
          </a:prstGeom>
          <a:noFill/>
        </p:spPr>
        <p:txBody>
          <a:bodyPr wrap="none" rtlCol="0">
            <a:spAutoFit/>
          </a:bodyPr>
          <a:lstStyle/>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Forslag:</a:t>
            </a:r>
          </a:p>
          <a:p>
            <a:pPr>
              <a:lnSpc>
                <a:spcPct val="107000"/>
              </a:lnSpc>
              <a:spcAft>
                <a:spcPts val="800"/>
              </a:spcAft>
            </a:pP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Nedsættelse af en arbejdsgruppe der undersøger mulighederne </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for etablering af en badebro ved fællesområdet.</a:t>
            </a:r>
          </a:p>
        </p:txBody>
      </p:sp>
    </p:spTree>
    <p:extLst>
      <p:ext uri="{BB962C8B-B14F-4D97-AF65-F5344CB8AC3E}">
        <p14:creationId xmlns:p14="http://schemas.microsoft.com/office/powerpoint/2010/main" val="2015229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err="1">
                <a:solidFill>
                  <a:srgbClr val="FFFFFF"/>
                </a:solidFill>
                <a:latin typeface="+mj-lt"/>
                <a:ea typeface="+mj-ea"/>
                <a:cs typeface="+mj-cs"/>
              </a:rPr>
              <a:t>Arbejdsgruppe</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Badebro</a:t>
            </a:r>
            <a:r>
              <a:rPr lang="en-US" sz="5400" kern="1200" dirty="0">
                <a:solidFill>
                  <a:srgbClr val="FFFFFF"/>
                </a:solidFill>
                <a:latin typeface="+mj-lt"/>
                <a:ea typeface="+mj-ea"/>
                <a:cs typeface="+mj-cs"/>
              </a:rPr>
              <a:t>”</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F7DB30B3-E377-44DB-AB19-C54137347030}"/>
              </a:ext>
            </a:extLst>
          </p:cNvPr>
          <p:cNvSpPr txBox="1">
            <a:spLocks/>
          </p:cNvSpPr>
          <p:nvPr/>
        </p:nvSpPr>
        <p:spPr>
          <a:xfrm>
            <a:off x="601540" y="1318728"/>
            <a:ext cx="1113985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dirty="0">
              <a:solidFill>
                <a:srgbClr val="FFFFFF"/>
              </a:solidFill>
            </a:endParaRPr>
          </a:p>
        </p:txBody>
      </p:sp>
      <p:sp>
        <p:nvSpPr>
          <p:cNvPr id="3" name="TextBox 2">
            <a:extLst>
              <a:ext uri="{FF2B5EF4-FFF2-40B4-BE49-F238E27FC236}">
                <a16:creationId xmlns:a16="http://schemas.microsoft.com/office/drawing/2014/main" id="{9207E17B-9A32-4D1E-B171-004A6543AC76}"/>
              </a:ext>
            </a:extLst>
          </p:cNvPr>
          <p:cNvSpPr txBox="1"/>
          <p:nvPr/>
        </p:nvSpPr>
        <p:spPr>
          <a:xfrm>
            <a:off x="1417941" y="3282949"/>
            <a:ext cx="10714023" cy="2655279"/>
          </a:xfrm>
          <a:prstGeom prst="rect">
            <a:avLst/>
          </a:prstGeom>
          <a:noFill/>
        </p:spPr>
        <p:txBody>
          <a:bodyPr wrap="none" rtlCol="0">
            <a:spAutoFit/>
          </a:bodyPr>
          <a:lstStyle/>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Arbejdsgruppen har til opgave at:</a:t>
            </a:r>
          </a:p>
          <a:p>
            <a:pPr marL="342900" lvl="0" indent="-342900">
              <a:lnSpc>
                <a:spcPct val="107000"/>
              </a:lnSpc>
              <a:buFont typeface="Calibri" panose="020F0502020204030204" pitchFamily="34" charset="0"/>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Identificere rette type badebro der kan anvendes af alle foreningens medlemmer, inkl. svagt gående og børn.</a:t>
            </a:r>
          </a:p>
          <a:p>
            <a:pPr marL="342900" lvl="0" indent="-342900">
              <a:lnSpc>
                <a:spcPct val="107000"/>
              </a:lnSpc>
              <a:buFont typeface="Calibri" panose="020F0502020204030204" pitchFamily="34" charset="0"/>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Stille forslag til placering.</a:t>
            </a:r>
          </a:p>
          <a:p>
            <a:pPr marL="342900" lvl="0" indent="-342900">
              <a:lnSpc>
                <a:spcPct val="107000"/>
              </a:lnSpc>
              <a:buFont typeface="Calibri" panose="020F0502020204030204" pitchFamily="34" charset="0"/>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Ansøge om tilladelse.</a:t>
            </a:r>
          </a:p>
          <a:p>
            <a:pPr marL="342900" lvl="0" indent="-342900">
              <a:lnSpc>
                <a:spcPct val="107000"/>
              </a:lnSpc>
              <a:buFont typeface="Calibri" panose="020F0502020204030204" pitchFamily="34" charset="0"/>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Fremkomme med forslag til finansiering.</a:t>
            </a:r>
          </a:p>
          <a:p>
            <a:pPr marL="342900" lvl="0" indent="-342900">
              <a:lnSpc>
                <a:spcPct val="107000"/>
              </a:lnSpc>
              <a:buFont typeface="Calibri" panose="020F0502020204030204" pitchFamily="34" charset="0"/>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Information om drift og vedligehold.</a:t>
            </a:r>
          </a:p>
          <a:p>
            <a:pPr marL="342900" lvl="0" indent="-342900">
              <a:lnSpc>
                <a:spcPct val="107000"/>
              </a:lnSpc>
              <a:spcAft>
                <a:spcPts val="800"/>
              </a:spcAft>
              <a:buFont typeface="Calibri" panose="020F0502020204030204" pitchFamily="34" charset="0"/>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Fremkomme med endeligt forslag til Ekstraordinær eller Ordinær Generalforsamling.</a:t>
            </a:r>
          </a:p>
          <a:p>
            <a:pPr marL="342900" lvl="0" indent="-342900">
              <a:lnSpc>
                <a:spcPct val="107000"/>
              </a:lnSpc>
              <a:spcAft>
                <a:spcPts val="800"/>
              </a:spcAft>
              <a:buFont typeface="Calibri" panose="020F0502020204030204" pitchFamily="34" charset="0"/>
              <a:buChar char="-"/>
            </a:pPr>
            <a:r>
              <a:rPr lang="da-DK" dirty="0">
                <a:latin typeface="Calibri" panose="020F0502020204030204" pitchFamily="34" charset="0"/>
                <a:ea typeface="Calibri" panose="020F0502020204030204" pitchFamily="34" charset="0"/>
                <a:cs typeface="Times New Roman" panose="02020603050405020304" pitchFamily="18" charset="0"/>
              </a:rPr>
              <a:t>Holde bestyrelsen orienteret.</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2008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dirty="0">
                <a:solidFill>
                  <a:srgbClr val="FFFFFF"/>
                </a:solidFill>
              </a:rPr>
              <a:t>9</a:t>
            </a:r>
            <a:r>
              <a:rPr lang="en-US" sz="5400" kern="1200" dirty="0">
                <a:solidFill>
                  <a:srgbClr val="FFFFFF"/>
                </a:solidFill>
                <a:latin typeface="+mj-lt"/>
                <a:ea typeface="+mj-ea"/>
                <a:cs typeface="+mj-cs"/>
              </a:rPr>
              <a:t>. </a:t>
            </a:r>
            <a:r>
              <a:rPr lang="da-DK" sz="5400" kern="1200" dirty="0">
                <a:solidFill>
                  <a:srgbClr val="FFFFFF"/>
                </a:solidFill>
                <a:latin typeface="+mj-lt"/>
                <a:ea typeface="+mj-ea"/>
                <a:cs typeface="+mj-cs"/>
              </a:rPr>
              <a:t>Budget for 2023/2024 og kontingent</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Content Placeholder 4">
            <a:extLst>
              <a:ext uri="{FF2B5EF4-FFF2-40B4-BE49-F238E27FC236}">
                <a16:creationId xmlns:a16="http://schemas.microsoft.com/office/drawing/2014/main" id="{94B52492-D9FA-4600-B17D-C01C9877CCCA}"/>
              </a:ext>
            </a:extLst>
          </p:cNvPr>
          <p:cNvSpPr>
            <a:spLocks noGrp="1"/>
          </p:cNvSpPr>
          <p:nvPr>
            <p:ph idx="1"/>
          </p:nvPr>
        </p:nvSpPr>
        <p:spPr>
          <a:xfrm>
            <a:off x="838200" y="2494590"/>
            <a:ext cx="10515600" cy="4351338"/>
          </a:xfrm>
        </p:spPr>
        <p:txBody>
          <a:bodyPr/>
          <a:lstStyle/>
          <a:p>
            <a:r>
              <a:rPr lang="da-DK" dirty="0"/>
              <a:t>Bestyrelsen foreslår en kontingentforhøjelse på 200 kr. </a:t>
            </a:r>
          </a:p>
          <a:p>
            <a:pPr lvl="1"/>
            <a:r>
              <a:rPr lang="da-DK" dirty="0"/>
              <a:t>800 kr. om året.</a:t>
            </a:r>
          </a:p>
          <a:p>
            <a:pPr lvl="1"/>
            <a:r>
              <a:rPr lang="da-DK" dirty="0"/>
              <a:t>Forfalden til betaling 30 dage efter ordinær generalforsamling.</a:t>
            </a:r>
          </a:p>
          <a:p>
            <a:pPr lvl="1"/>
            <a:endParaRPr lang="da-DK" dirty="0"/>
          </a:p>
          <a:p>
            <a:pPr lvl="1"/>
            <a:r>
              <a:rPr lang="da-DK" dirty="0"/>
              <a:t>Stigende omkostningsniveau</a:t>
            </a:r>
          </a:p>
          <a:p>
            <a:pPr lvl="1"/>
            <a:r>
              <a:rPr lang="da-DK" dirty="0"/>
              <a:t>Udgifter til veje</a:t>
            </a:r>
          </a:p>
          <a:p>
            <a:pPr lvl="1"/>
            <a:r>
              <a:rPr lang="da-DK" dirty="0"/>
              <a:t>Det sociale aspekt</a:t>
            </a:r>
          </a:p>
          <a:p>
            <a:pPr marL="457200" lvl="1" indent="0">
              <a:buNone/>
            </a:pPr>
            <a:endParaRPr lang="da-DK" dirty="0"/>
          </a:p>
        </p:txBody>
      </p:sp>
    </p:spTree>
    <p:extLst>
      <p:ext uri="{BB962C8B-B14F-4D97-AF65-F5344CB8AC3E}">
        <p14:creationId xmlns:p14="http://schemas.microsoft.com/office/powerpoint/2010/main" val="3595022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9B895F-DABC-4A65-84FD-130101127105}"/>
              </a:ext>
            </a:extLst>
          </p:cNvPr>
          <p:cNvPicPr>
            <a:picLocks noChangeAspect="1"/>
          </p:cNvPicPr>
          <p:nvPr/>
        </p:nvPicPr>
        <p:blipFill>
          <a:blip r:embed="rId2"/>
          <a:stretch>
            <a:fillRect/>
          </a:stretch>
        </p:blipFill>
        <p:spPr>
          <a:xfrm>
            <a:off x="1397000" y="10099"/>
            <a:ext cx="9245600" cy="6952401"/>
          </a:xfrm>
          <a:prstGeom prst="rect">
            <a:avLst/>
          </a:prstGeom>
        </p:spPr>
      </p:pic>
      <p:sp>
        <p:nvSpPr>
          <p:cNvPr id="4" name="Rectangle 3">
            <a:extLst>
              <a:ext uri="{FF2B5EF4-FFF2-40B4-BE49-F238E27FC236}">
                <a16:creationId xmlns:a16="http://schemas.microsoft.com/office/drawing/2014/main" id="{1244A618-09E6-4FA2-BA6B-20716A5472D3}"/>
              </a:ext>
            </a:extLst>
          </p:cNvPr>
          <p:cNvSpPr/>
          <p:nvPr/>
        </p:nvSpPr>
        <p:spPr>
          <a:xfrm>
            <a:off x="7683500" y="1260296"/>
            <a:ext cx="2959100" cy="5511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231637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983407"/>
            <a:ext cx="11139854" cy="930447"/>
          </a:xfrm>
        </p:spPr>
        <p:txBody>
          <a:bodyPr vert="horz" lIns="91440" tIns="45720" rIns="91440" bIns="45720" rtlCol="0" anchor="b">
            <a:normAutofit fontScale="90000"/>
          </a:bodyPr>
          <a:lstStyle/>
          <a:p>
            <a:pPr algn="ctr"/>
            <a:r>
              <a:rPr lang="en-US" sz="5400" kern="1200" dirty="0">
                <a:solidFill>
                  <a:srgbClr val="FFFFFF"/>
                </a:solidFill>
                <a:latin typeface="+mj-lt"/>
                <a:ea typeface="+mj-ea"/>
                <a:cs typeface="+mj-cs"/>
              </a:rPr>
              <a:t>9. </a:t>
            </a:r>
            <a:r>
              <a:rPr lang="en-US" sz="5400" kern="1200" dirty="0" err="1">
                <a:solidFill>
                  <a:srgbClr val="FFFFFF"/>
                </a:solidFill>
                <a:latin typeface="+mj-lt"/>
                <a:ea typeface="+mj-ea"/>
                <a:cs typeface="+mj-cs"/>
              </a:rPr>
              <a:t>Godkendelse</a:t>
            </a:r>
            <a:r>
              <a:rPr lang="en-US" sz="5400" kern="1200" dirty="0">
                <a:solidFill>
                  <a:srgbClr val="FFFFFF"/>
                </a:solidFill>
                <a:latin typeface="+mj-lt"/>
                <a:ea typeface="+mj-ea"/>
                <a:cs typeface="+mj-cs"/>
              </a:rPr>
              <a:t> af budget og </a:t>
            </a:r>
            <a:r>
              <a:rPr lang="en-US" sz="5400" kern="1200" dirty="0" err="1">
                <a:solidFill>
                  <a:srgbClr val="FFFFFF"/>
                </a:solidFill>
                <a:latin typeface="+mj-lt"/>
                <a:ea typeface="+mj-ea"/>
                <a:cs typeface="+mj-cs"/>
              </a:rPr>
              <a:t>kontigentforhøjelse</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317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10/11. </a:t>
            </a:r>
            <a:r>
              <a:rPr lang="en-US" sz="5400" kern="1200" dirty="0" err="1">
                <a:solidFill>
                  <a:srgbClr val="FFFFFF"/>
                </a:solidFill>
                <a:latin typeface="+mj-lt"/>
                <a:ea typeface="+mj-ea"/>
                <a:cs typeface="+mj-cs"/>
              </a:rPr>
              <a:t>Valg</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til</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bestyrelsen</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368BEB8-6164-4154-AC7D-C9587AF47043}"/>
              </a:ext>
            </a:extLst>
          </p:cNvPr>
          <p:cNvSpPr>
            <a:spLocks noGrp="1"/>
          </p:cNvSpPr>
          <p:nvPr>
            <p:ph idx="1"/>
          </p:nvPr>
        </p:nvSpPr>
        <p:spPr/>
        <p:txBody>
          <a:bodyPr/>
          <a:lstStyle/>
          <a:p>
            <a:endParaRPr lang="da-DK"/>
          </a:p>
        </p:txBody>
      </p:sp>
      <p:sp>
        <p:nvSpPr>
          <p:cNvPr id="8" name="Content Placeholder 2">
            <a:extLst>
              <a:ext uri="{FF2B5EF4-FFF2-40B4-BE49-F238E27FC236}">
                <a16:creationId xmlns:a16="http://schemas.microsoft.com/office/drawing/2014/main" id="{71D470AD-0064-4973-A2B6-95F14CEC1297}"/>
              </a:ext>
            </a:extLst>
          </p:cNvPr>
          <p:cNvSpPr txBox="1">
            <a:spLocks/>
          </p:cNvSpPr>
          <p:nvPr/>
        </p:nvSpPr>
        <p:spPr>
          <a:xfrm>
            <a:off x="906710" y="231083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 05 Bestyrelsen Stk.1: Foreningen ledes af en demokratisk valgt bestyrelse. </a:t>
            </a:r>
            <a:r>
              <a:rPr lang="da-DK" dirty="0">
                <a:highlight>
                  <a:srgbClr val="FFFF00"/>
                </a:highlight>
              </a:rPr>
              <a:t>På den ordinære generalforsamling foretages valg til bestyrelsen som består af 5 medlemmer, 1 suppleant og 2 revisorer</a:t>
            </a:r>
            <a:r>
              <a:rPr lang="da-DK" dirty="0"/>
              <a:t>. Formand og kasserer vælges ved direkte valg. Hvis Formand eller kasserer fratræder i perioden mellem to generalforsamlinger, indtræder suppleanten i bestyrelsen. Bestyrelsen konstituerer sig med formand eller kasserer indtil næste generalforsamling. </a:t>
            </a:r>
            <a:r>
              <a:rPr lang="da-DK" dirty="0">
                <a:highlight>
                  <a:srgbClr val="FFFF00"/>
                </a:highlight>
              </a:rPr>
              <a:t>Valg af bestyrelsesmedlemmer og revisorer gælder for 2 år. Formand vælges i lige kalenderår og kasserer vælges i ulige kalenderår. Den øvrige bestyrelse og revisorer afgår skiftevis med </a:t>
            </a:r>
            <a:r>
              <a:rPr lang="da-DK" dirty="0" err="1">
                <a:highlight>
                  <a:srgbClr val="FFFF00"/>
                </a:highlight>
              </a:rPr>
              <a:t>een</a:t>
            </a:r>
            <a:r>
              <a:rPr lang="da-DK" dirty="0">
                <a:highlight>
                  <a:srgbClr val="FFFF00"/>
                </a:highlight>
              </a:rPr>
              <a:t> eller 2 medlemmer. Genvalg kan finde sted.</a:t>
            </a:r>
          </a:p>
          <a:p>
            <a:pPr marL="0" indent="0">
              <a:buFont typeface="Arial" panose="020B0604020202020204" pitchFamily="34" charset="0"/>
              <a:buNone/>
            </a:pPr>
            <a:endParaRPr lang="da-DK" dirty="0"/>
          </a:p>
          <a:p>
            <a:endParaRPr lang="da-DK" dirty="0"/>
          </a:p>
        </p:txBody>
      </p:sp>
    </p:spTree>
    <p:extLst>
      <p:ext uri="{BB962C8B-B14F-4D97-AF65-F5344CB8AC3E}">
        <p14:creationId xmlns:p14="http://schemas.microsoft.com/office/powerpoint/2010/main" val="1047674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10. </a:t>
            </a:r>
            <a:r>
              <a:rPr lang="da-DK" sz="5400" kern="1200" dirty="0">
                <a:solidFill>
                  <a:srgbClr val="FFFFFF"/>
                </a:solidFill>
                <a:latin typeface="+mj-lt"/>
                <a:ea typeface="+mj-ea"/>
                <a:cs typeface="+mj-cs"/>
              </a:rPr>
              <a:t>Valg af formand eller kasserer</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73C7E212-B8B5-4A11-9D4E-67636BD2E12B}"/>
              </a:ext>
            </a:extLst>
          </p:cNvPr>
          <p:cNvSpPr>
            <a:spLocks noGrp="1"/>
          </p:cNvSpPr>
          <p:nvPr>
            <p:ph idx="1"/>
          </p:nvPr>
        </p:nvSpPr>
        <p:spPr>
          <a:xfrm>
            <a:off x="838200" y="2438022"/>
            <a:ext cx="10515600" cy="4351338"/>
          </a:xfrm>
        </p:spPr>
        <p:txBody>
          <a:bodyPr/>
          <a:lstStyle/>
          <a:p>
            <a:r>
              <a:rPr lang="da-DK" dirty="0"/>
              <a:t>Formandsposten er på valg (i lige år)</a:t>
            </a:r>
          </a:p>
          <a:p>
            <a:pPr lvl="1"/>
            <a:r>
              <a:rPr lang="da-DK" sz="2800" dirty="0"/>
              <a:t>Peter Lenk-Hansen, Skovvejen 11, ikke på valg.</a:t>
            </a:r>
          </a:p>
          <a:p>
            <a:r>
              <a:rPr lang="da-DK" dirty="0"/>
              <a:t>Kassererposten er på valg (i ulige år)</a:t>
            </a:r>
          </a:p>
          <a:p>
            <a:pPr lvl="1"/>
            <a:r>
              <a:rPr lang="da-DK" sz="2800" dirty="0"/>
              <a:t>Claus Fabricius, Skovvejen 15, modtager genvalg for to år.</a:t>
            </a:r>
          </a:p>
          <a:p>
            <a:pPr marL="457200" lvl="1" indent="0">
              <a:buNone/>
            </a:pPr>
            <a:endParaRPr lang="da-DK" sz="2800" dirty="0"/>
          </a:p>
          <a:p>
            <a:pPr marL="0" indent="0">
              <a:buNone/>
            </a:pPr>
            <a:endParaRPr lang="da-DK" dirty="0"/>
          </a:p>
          <a:p>
            <a:endParaRPr lang="da-DK" dirty="0"/>
          </a:p>
        </p:txBody>
      </p:sp>
    </p:spTree>
    <p:extLst>
      <p:ext uri="{BB962C8B-B14F-4D97-AF65-F5344CB8AC3E}">
        <p14:creationId xmlns:p14="http://schemas.microsoft.com/office/powerpoint/2010/main" val="3049685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1257295"/>
            <a:ext cx="11139854" cy="930447"/>
          </a:xfrm>
        </p:spPr>
        <p:txBody>
          <a:bodyPr vert="horz" lIns="91440" tIns="45720" rIns="91440" bIns="45720" rtlCol="0" anchor="b">
            <a:normAutofit fontScale="90000"/>
          </a:bodyPr>
          <a:lstStyle/>
          <a:p>
            <a:pPr algn="ctr"/>
            <a:r>
              <a:rPr lang="en-US" sz="5400" kern="1200" dirty="0">
                <a:solidFill>
                  <a:srgbClr val="FFFFFF"/>
                </a:solidFill>
                <a:latin typeface="+mj-lt"/>
                <a:ea typeface="+mj-ea"/>
                <a:cs typeface="+mj-cs"/>
              </a:rPr>
              <a:t>11. </a:t>
            </a:r>
            <a:r>
              <a:rPr lang="da-DK" sz="5400" kern="1200" dirty="0">
                <a:solidFill>
                  <a:srgbClr val="FFFFFF"/>
                </a:solidFill>
                <a:latin typeface="+mj-lt"/>
                <a:ea typeface="+mj-ea"/>
                <a:cs typeface="+mj-cs"/>
              </a:rPr>
              <a:t>Valg af et eller to bestyrelsesmedlemmer og en suppleant</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23FCC03-1443-489D-8190-0ED7D1112D13}"/>
              </a:ext>
            </a:extLst>
          </p:cNvPr>
          <p:cNvSpPr>
            <a:spLocks noGrp="1"/>
          </p:cNvSpPr>
          <p:nvPr>
            <p:ph idx="1"/>
          </p:nvPr>
        </p:nvSpPr>
        <p:spPr/>
        <p:txBody>
          <a:bodyPr/>
          <a:lstStyle/>
          <a:p>
            <a:endParaRPr lang="da-DK"/>
          </a:p>
        </p:txBody>
      </p:sp>
      <p:sp>
        <p:nvSpPr>
          <p:cNvPr id="8" name="Content Placeholder 2">
            <a:extLst>
              <a:ext uri="{FF2B5EF4-FFF2-40B4-BE49-F238E27FC236}">
                <a16:creationId xmlns:a16="http://schemas.microsoft.com/office/drawing/2014/main" id="{1C040424-754C-4E1B-892E-93CFE4AF5528}"/>
              </a:ext>
            </a:extLst>
          </p:cNvPr>
          <p:cNvSpPr txBox="1">
            <a:spLocks/>
          </p:cNvSpPr>
          <p:nvPr/>
        </p:nvSpPr>
        <p:spPr>
          <a:xfrm>
            <a:off x="990600" y="260720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To bestyrelsesposter er ikke på valg </a:t>
            </a:r>
          </a:p>
          <a:p>
            <a:pPr lvl="1"/>
            <a:r>
              <a:rPr lang="da-DK" sz="2800" dirty="0"/>
              <a:t>Kristian Valbak, Lapmejsevej 9 </a:t>
            </a:r>
          </a:p>
          <a:p>
            <a:pPr lvl="1"/>
            <a:r>
              <a:rPr lang="da-DK" sz="2800" dirty="0"/>
              <a:t>Henrik Kjærgaard, Spætmejsevej 6</a:t>
            </a:r>
          </a:p>
          <a:p>
            <a:pPr lvl="1"/>
            <a:endParaRPr lang="da-DK" sz="2800" dirty="0"/>
          </a:p>
          <a:p>
            <a:r>
              <a:rPr lang="da-DK" dirty="0"/>
              <a:t>Kim Walsøe Jensen, Musvitvej 3, modtager genvalg for to år</a:t>
            </a:r>
          </a:p>
          <a:p>
            <a:pPr marL="457200" lvl="1" indent="0">
              <a:buFont typeface="Arial" panose="020B0604020202020204" pitchFamily="34" charset="0"/>
              <a:buNone/>
            </a:pPr>
            <a:endParaRPr lang="da-DK" sz="2800" dirty="0"/>
          </a:p>
          <a:p>
            <a:r>
              <a:rPr lang="da-DK" dirty="0"/>
              <a:t>Suppleantposten er på valg (1 år)</a:t>
            </a:r>
          </a:p>
          <a:p>
            <a:pPr lvl="1"/>
            <a:r>
              <a:rPr lang="da-DK" sz="2800" dirty="0"/>
              <a:t>Anne Jacobsen, Halemejsevej 6, modtager genvalg</a:t>
            </a:r>
          </a:p>
          <a:p>
            <a:pPr marL="457200" lvl="1" indent="0">
              <a:buFont typeface="Arial" panose="020B0604020202020204" pitchFamily="34" charset="0"/>
              <a:buNone/>
            </a:pPr>
            <a:endParaRPr lang="da-DK" dirty="0"/>
          </a:p>
          <a:p>
            <a:pPr marL="0" indent="0">
              <a:buFont typeface="Arial" panose="020B0604020202020204" pitchFamily="34" charset="0"/>
              <a:buNone/>
            </a:pPr>
            <a:endParaRPr lang="da-DK" dirty="0"/>
          </a:p>
          <a:p>
            <a:endParaRPr lang="da-DK" dirty="0"/>
          </a:p>
        </p:txBody>
      </p:sp>
    </p:spTree>
    <p:extLst>
      <p:ext uri="{BB962C8B-B14F-4D97-AF65-F5344CB8AC3E}">
        <p14:creationId xmlns:p14="http://schemas.microsoft.com/office/powerpoint/2010/main" val="594851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fontScale="90000"/>
          </a:bodyPr>
          <a:lstStyle/>
          <a:p>
            <a:pPr algn="ctr"/>
            <a:r>
              <a:rPr lang="en-US" sz="5400" kern="1200" dirty="0">
                <a:solidFill>
                  <a:srgbClr val="FFFFFF"/>
                </a:solidFill>
                <a:latin typeface="+mj-lt"/>
                <a:ea typeface="+mj-ea"/>
                <a:cs typeface="+mj-cs"/>
              </a:rPr>
              <a:t>1. </a:t>
            </a:r>
            <a:r>
              <a:rPr lang="en-US" sz="5400" kern="1200" dirty="0" err="1">
                <a:solidFill>
                  <a:srgbClr val="FFFFFF"/>
                </a:solidFill>
                <a:latin typeface="+mj-lt"/>
                <a:ea typeface="+mj-ea"/>
                <a:cs typeface="+mj-cs"/>
              </a:rPr>
              <a:t>Velkomst</a:t>
            </a:r>
            <a:r>
              <a:rPr lang="en-US" sz="5400" kern="1200" dirty="0">
                <a:solidFill>
                  <a:srgbClr val="FFFFFF"/>
                </a:solidFill>
                <a:latin typeface="+mj-lt"/>
                <a:ea typeface="+mj-ea"/>
                <a:cs typeface="+mj-cs"/>
              </a:rPr>
              <a:t> – </a:t>
            </a:r>
            <a:r>
              <a:rPr lang="en-US" sz="5400" kern="1200" dirty="0" err="1">
                <a:solidFill>
                  <a:srgbClr val="FFFFFF"/>
                </a:solidFill>
                <a:latin typeface="+mj-lt"/>
                <a:ea typeface="+mj-ea"/>
                <a:cs typeface="+mj-cs"/>
              </a:rPr>
              <a:t>særligt</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til</a:t>
            </a:r>
            <a:r>
              <a:rPr lang="en-US" sz="5400" kern="1200" dirty="0">
                <a:solidFill>
                  <a:srgbClr val="FFFFFF"/>
                </a:solidFill>
                <a:latin typeface="+mj-lt"/>
                <a:ea typeface="+mj-ea"/>
                <a:cs typeface="+mj-cs"/>
              </a:rPr>
              <a:t> de nye </a:t>
            </a:r>
            <a:r>
              <a:rPr lang="en-US" sz="5400" kern="1200" dirty="0" err="1">
                <a:solidFill>
                  <a:srgbClr val="FFFFFF"/>
                </a:solidFill>
                <a:latin typeface="+mj-lt"/>
                <a:ea typeface="+mj-ea"/>
                <a:cs typeface="+mj-cs"/>
              </a:rPr>
              <a:t>grundejere</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2FB34E3-D106-4B71-80AA-7CB4AF5118E8}"/>
              </a:ext>
            </a:extLst>
          </p:cNvPr>
          <p:cNvSpPr txBox="1"/>
          <p:nvPr/>
        </p:nvSpPr>
        <p:spPr>
          <a:xfrm>
            <a:off x="378068" y="2654300"/>
            <a:ext cx="11636132" cy="2677656"/>
          </a:xfrm>
          <a:prstGeom prst="rect">
            <a:avLst/>
          </a:prstGeom>
          <a:noFill/>
        </p:spPr>
        <p:txBody>
          <a:bodyPr wrap="square" rtlCol="0">
            <a:spAutoFit/>
          </a:bodyPr>
          <a:lstStyle/>
          <a:p>
            <a:r>
              <a:rPr lang="da-DK" sz="2800" dirty="0"/>
              <a:t>Tina og Kenneth Valeur 					Blåmejsevej 12</a:t>
            </a:r>
          </a:p>
          <a:p>
            <a:r>
              <a:rPr lang="da-DK" sz="2800" dirty="0"/>
              <a:t>Tania </a:t>
            </a:r>
            <a:r>
              <a:rPr lang="da-DK" sz="2800" dirty="0" err="1"/>
              <a:t>Altschuler</a:t>
            </a:r>
            <a:r>
              <a:rPr lang="da-DK" sz="2800" dirty="0"/>
              <a:t> 						Blåmejsevej 4</a:t>
            </a:r>
          </a:p>
          <a:p>
            <a:r>
              <a:rPr lang="da-DK" sz="2800" dirty="0"/>
              <a:t>Kirstine Gommesen og Jens Corydon			Lapmejsevej 8</a:t>
            </a:r>
          </a:p>
          <a:p>
            <a:r>
              <a:rPr lang="da-DK" sz="2800" dirty="0"/>
              <a:t>Jesper Mak Jensen						Gråmejsevej 1</a:t>
            </a:r>
          </a:p>
          <a:p>
            <a:r>
              <a:rPr lang="da-DK" sz="2800" dirty="0"/>
              <a:t>Birgitte Sørensen og Winnie Henriksen 		Topmejsevej 7</a:t>
            </a:r>
          </a:p>
          <a:p>
            <a:r>
              <a:rPr lang="da-DK" sz="2800" dirty="0"/>
              <a:t>Trine Noe Jakobsen &amp; Jens Noe			</a:t>
            </a:r>
            <a:r>
              <a:rPr lang="da-DK" sz="2800"/>
              <a:t>	Halemejsevej 8</a:t>
            </a:r>
            <a:endParaRPr lang="da-DK" sz="2800" dirty="0"/>
          </a:p>
        </p:txBody>
      </p:sp>
    </p:spTree>
    <p:extLst>
      <p:ext uri="{BB962C8B-B14F-4D97-AF65-F5344CB8AC3E}">
        <p14:creationId xmlns:p14="http://schemas.microsoft.com/office/powerpoint/2010/main" val="354470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93896"/>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12. </a:t>
            </a:r>
            <a:r>
              <a:rPr lang="da-DK" sz="5400" kern="1200" dirty="0">
                <a:solidFill>
                  <a:srgbClr val="FFFFFF"/>
                </a:solidFill>
                <a:latin typeface="+mj-lt"/>
                <a:ea typeface="+mj-ea"/>
                <a:cs typeface="+mj-cs"/>
              </a:rPr>
              <a:t>Valg af revisor</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C37241C2-B4C3-4294-8AB3-9AE280128F64}"/>
              </a:ext>
            </a:extLst>
          </p:cNvPr>
          <p:cNvSpPr>
            <a:spLocks noGrp="1"/>
          </p:cNvSpPr>
          <p:nvPr>
            <p:ph idx="1"/>
          </p:nvPr>
        </p:nvSpPr>
        <p:spPr>
          <a:xfrm>
            <a:off x="838200" y="2538690"/>
            <a:ext cx="10515600" cy="4351338"/>
          </a:xfrm>
        </p:spPr>
        <p:txBody>
          <a:bodyPr/>
          <a:lstStyle/>
          <a:p>
            <a:r>
              <a:rPr lang="da-DK" dirty="0"/>
              <a:t>Revisorposten er til valg</a:t>
            </a:r>
          </a:p>
          <a:p>
            <a:pPr lvl="1"/>
            <a:r>
              <a:rPr lang="da-DK" sz="2800" dirty="0"/>
              <a:t>Gunner Rosenstedt Nielsen, Gråmejsevej 7, modtager genvalg for to år.</a:t>
            </a:r>
          </a:p>
          <a:p>
            <a:pPr lvl="1"/>
            <a:r>
              <a:rPr lang="da-DK" sz="2800" dirty="0"/>
              <a:t>Søren Rasmussen, ikke på valg</a:t>
            </a:r>
          </a:p>
          <a:p>
            <a:pPr marL="571500" lvl="1"/>
            <a:endParaRPr lang="da-DK" sz="2800" dirty="0"/>
          </a:p>
          <a:p>
            <a:pPr marL="0" indent="0">
              <a:buNone/>
            </a:pPr>
            <a:endParaRPr lang="da-DK" dirty="0"/>
          </a:p>
          <a:p>
            <a:endParaRPr lang="da-DK" dirty="0"/>
          </a:p>
        </p:txBody>
      </p:sp>
    </p:spTree>
    <p:extLst>
      <p:ext uri="{BB962C8B-B14F-4D97-AF65-F5344CB8AC3E}">
        <p14:creationId xmlns:p14="http://schemas.microsoft.com/office/powerpoint/2010/main" val="2161551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93896"/>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13. </a:t>
            </a:r>
            <a:r>
              <a:rPr lang="da-DK" sz="5400" kern="1200" dirty="0">
                <a:solidFill>
                  <a:srgbClr val="FFFFFF"/>
                </a:solidFill>
                <a:latin typeface="+mj-lt"/>
                <a:ea typeface="+mj-ea"/>
                <a:cs typeface="+mj-cs"/>
              </a:rPr>
              <a:t>Eventuelt</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2CAECA0-151E-4CD5-962D-17D742342B8B}"/>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4038030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7DB01F-4428-4EA6-B7EB-B2695CE678A9}"/>
              </a:ext>
            </a:extLst>
          </p:cNvPr>
          <p:cNvPicPr>
            <a:picLocks noChangeAspect="1"/>
          </p:cNvPicPr>
          <p:nvPr/>
        </p:nvPicPr>
        <p:blipFill>
          <a:blip r:embed="rId2"/>
          <a:stretch>
            <a:fillRect/>
          </a:stretch>
        </p:blipFill>
        <p:spPr>
          <a:xfrm>
            <a:off x="1671637" y="0"/>
            <a:ext cx="9258300" cy="7082247"/>
          </a:xfrm>
          <a:prstGeom prst="rect">
            <a:avLst/>
          </a:prstGeom>
        </p:spPr>
      </p:pic>
    </p:spTree>
    <p:extLst>
      <p:ext uri="{BB962C8B-B14F-4D97-AF65-F5344CB8AC3E}">
        <p14:creationId xmlns:p14="http://schemas.microsoft.com/office/powerpoint/2010/main" val="854018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838200" y="963877"/>
            <a:ext cx="3494362" cy="4930246"/>
          </a:xfrm>
        </p:spPr>
        <p:txBody>
          <a:bodyPr>
            <a:normAutofit/>
          </a:bodyPr>
          <a:lstStyle/>
          <a:p>
            <a:pPr algn="r"/>
            <a:r>
              <a:rPr lang="da-DK" dirty="0">
                <a:solidFill>
                  <a:schemeClr val="accent1"/>
                </a:solidFill>
              </a:rPr>
              <a:t>2. Valg af dirigent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AC9802-17FE-4FBF-972F-FE4428BDBE7C}"/>
              </a:ext>
            </a:extLst>
          </p:cNvPr>
          <p:cNvSpPr>
            <a:spLocks noGrp="1"/>
          </p:cNvSpPr>
          <p:nvPr>
            <p:ph idx="1"/>
          </p:nvPr>
        </p:nvSpPr>
        <p:spPr>
          <a:xfrm>
            <a:off x="4976031" y="963877"/>
            <a:ext cx="6377769" cy="4930246"/>
          </a:xfrm>
        </p:spPr>
        <p:txBody>
          <a:bodyPr anchor="ctr">
            <a:normAutofit/>
          </a:bodyPr>
          <a:lstStyle/>
          <a:p>
            <a:r>
              <a:rPr lang="da-DK" sz="2400" dirty="0"/>
              <a:t>Bestyrelsen foreslår Leif Mørck</a:t>
            </a:r>
          </a:p>
          <a:p>
            <a:pPr marL="0" indent="0">
              <a:buNone/>
            </a:pPr>
            <a:endParaRPr lang="da-DK" sz="2400" dirty="0"/>
          </a:p>
          <a:p>
            <a:endParaRPr lang="da-DK" sz="2400" dirty="0"/>
          </a:p>
        </p:txBody>
      </p:sp>
    </p:spTree>
    <p:extLst>
      <p:ext uri="{BB962C8B-B14F-4D97-AF65-F5344CB8AC3E}">
        <p14:creationId xmlns:p14="http://schemas.microsoft.com/office/powerpoint/2010/main" val="214862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838200" y="963877"/>
            <a:ext cx="3494362" cy="4930246"/>
          </a:xfrm>
        </p:spPr>
        <p:txBody>
          <a:bodyPr>
            <a:normAutofit/>
          </a:bodyPr>
          <a:lstStyle/>
          <a:p>
            <a:pPr algn="r"/>
            <a:r>
              <a:rPr lang="da-DK" dirty="0">
                <a:solidFill>
                  <a:schemeClr val="accent1"/>
                </a:solidFill>
              </a:rPr>
              <a:t>3. Valg af referent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AC9802-17FE-4FBF-972F-FE4428BDBE7C}"/>
              </a:ext>
            </a:extLst>
          </p:cNvPr>
          <p:cNvSpPr>
            <a:spLocks noGrp="1"/>
          </p:cNvSpPr>
          <p:nvPr>
            <p:ph idx="1"/>
          </p:nvPr>
        </p:nvSpPr>
        <p:spPr>
          <a:xfrm>
            <a:off x="4976031" y="963877"/>
            <a:ext cx="6377769" cy="4930246"/>
          </a:xfrm>
        </p:spPr>
        <p:txBody>
          <a:bodyPr anchor="ctr">
            <a:normAutofit/>
          </a:bodyPr>
          <a:lstStyle/>
          <a:p>
            <a:r>
              <a:rPr lang="da-DK" sz="2400" dirty="0"/>
              <a:t>Bestyrelsen foreslår bestyrelsesmedlem Kim Walsøe Jensen</a:t>
            </a:r>
          </a:p>
          <a:p>
            <a:pPr marL="0" indent="0">
              <a:buNone/>
            </a:pPr>
            <a:endParaRPr lang="da-DK" sz="2400" dirty="0"/>
          </a:p>
          <a:p>
            <a:endParaRPr lang="da-DK" sz="2400" dirty="0"/>
          </a:p>
        </p:txBody>
      </p:sp>
    </p:spTree>
    <p:extLst>
      <p:ext uri="{BB962C8B-B14F-4D97-AF65-F5344CB8AC3E}">
        <p14:creationId xmlns:p14="http://schemas.microsoft.com/office/powerpoint/2010/main" val="64714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4. </a:t>
            </a:r>
            <a:r>
              <a:rPr lang="en-US" sz="5400" kern="1200" dirty="0" err="1">
                <a:solidFill>
                  <a:srgbClr val="FFFFFF"/>
                </a:solidFill>
                <a:latin typeface="+mj-lt"/>
                <a:ea typeface="+mj-ea"/>
                <a:cs typeface="+mj-cs"/>
              </a:rPr>
              <a:t>Bestyrelsens</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beretning</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E3C7D5C-6BDD-481C-B108-46BF21B51D90}"/>
              </a:ext>
            </a:extLst>
          </p:cNvPr>
          <p:cNvSpPr>
            <a:spLocks noGrp="1"/>
          </p:cNvSpPr>
          <p:nvPr>
            <p:ph idx="1"/>
          </p:nvPr>
        </p:nvSpPr>
        <p:spPr>
          <a:xfrm>
            <a:off x="865425" y="2994012"/>
            <a:ext cx="8094017" cy="3457121"/>
          </a:xfrm>
        </p:spPr>
        <p:txBody>
          <a:bodyPr anchor="ctr">
            <a:normAutofit/>
          </a:bodyPr>
          <a:lstStyle/>
          <a:p>
            <a:r>
              <a:rPr lang="da-DK" sz="2400" dirty="0"/>
              <a:t>Indledning og status, Peter</a:t>
            </a:r>
          </a:p>
          <a:p>
            <a:r>
              <a:rPr lang="da-DK" sz="2400" dirty="0"/>
              <a:t>Vejvedligeholdelse, Claus</a:t>
            </a:r>
          </a:p>
          <a:p>
            <a:r>
              <a:rPr lang="da-DK" sz="2400" dirty="0"/>
              <a:t>Vedligeholdelse grønne områder, Claus</a:t>
            </a:r>
          </a:p>
          <a:p>
            <a:r>
              <a:rPr lang="da-DK" sz="2400" dirty="0"/>
              <a:t>Status vedr. foreningens Hjertestarter, Kim</a:t>
            </a:r>
          </a:p>
          <a:p>
            <a:pPr marL="0" indent="0">
              <a:buNone/>
            </a:pPr>
            <a:endParaRPr lang="da-DK" sz="2400" dirty="0"/>
          </a:p>
          <a:p>
            <a:endParaRPr lang="da-DK" sz="2400" dirty="0"/>
          </a:p>
        </p:txBody>
      </p:sp>
    </p:spTree>
    <p:extLst>
      <p:ext uri="{BB962C8B-B14F-4D97-AF65-F5344CB8AC3E}">
        <p14:creationId xmlns:p14="http://schemas.microsoft.com/office/powerpoint/2010/main" val="157330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4. </a:t>
            </a:r>
            <a:r>
              <a:rPr lang="en-US" sz="5400" kern="1200" dirty="0" err="1">
                <a:solidFill>
                  <a:srgbClr val="FFFFFF"/>
                </a:solidFill>
                <a:latin typeface="+mj-lt"/>
                <a:ea typeface="+mj-ea"/>
                <a:cs typeface="+mj-cs"/>
              </a:rPr>
              <a:t>Bestyrelsens</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beretning</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F48A19E-48AC-43A5-BB5F-9F994C46731C}"/>
              </a:ext>
            </a:extLst>
          </p:cNvPr>
          <p:cNvPicPr>
            <a:picLocks noChangeAspect="1"/>
          </p:cNvPicPr>
          <p:nvPr/>
        </p:nvPicPr>
        <p:blipFill>
          <a:blip r:embed="rId2"/>
          <a:stretch>
            <a:fillRect/>
          </a:stretch>
        </p:blipFill>
        <p:spPr>
          <a:xfrm>
            <a:off x="320040" y="3344676"/>
            <a:ext cx="11496821" cy="2328107"/>
          </a:xfrm>
          <a:prstGeom prst="rect">
            <a:avLst/>
          </a:prstGeom>
        </p:spPr>
      </p:pic>
      <p:sp>
        <p:nvSpPr>
          <p:cNvPr id="7" name="Title 1">
            <a:extLst>
              <a:ext uri="{FF2B5EF4-FFF2-40B4-BE49-F238E27FC236}">
                <a16:creationId xmlns:a16="http://schemas.microsoft.com/office/drawing/2014/main" id="{72F1D039-FA01-4CFF-A15B-39B22F82AAAC}"/>
              </a:ext>
            </a:extLst>
          </p:cNvPr>
          <p:cNvSpPr txBox="1">
            <a:spLocks/>
          </p:cNvSpPr>
          <p:nvPr/>
        </p:nvSpPr>
        <p:spPr>
          <a:xfrm>
            <a:off x="601540" y="1318728"/>
            <a:ext cx="1113985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err="1">
                <a:solidFill>
                  <a:srgbClr val="FFFFFF"/>
                </a:solidFill>
              </a:rPr>
              <a:t>Bestyrelsens</a:t>
            </a:r>
            <a:r>
              <a:rPr lang="en-US" sz="5400" dirty="0">
                <a:solidFill>
                  <a:srgbClr val="FFFFFF"/>
                </a:solidFill>
              </a:rPr>
              <a:t> </a:t>
            </a:r>
            <a:r>
              <a:rPr lang="en-US" sz="5400" dirty="0" err="1">
                <a:solidFill>
                  <a:srgbClr val="FFFFFF"/>
                </a:solidFill>
              </a:rPr>
              <a:t>mandat</a:t>
            </a:r>
            <a:endParaRPr lang="en-US" sz="5400" dirty="0">
              <a:solidFill>
                <a:srgbClr val="FFFFFF"/>
              </a:solidFill>
            </a:endParaRPr>
          </a:p>
        </p:txBody>
      </p:sp>
    </p:spTree>
    <p:extLst>
      <p:ext uri="{BB962C8B-B14F-4D97-AF65-F5344CB8AC3E}">
        <p14:creationId xmlns:p14="http://schemas.microsoft.com/office/powerpoint/2010/main" val="3990093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7985F-156D-45BA-AEEE-D66FE53131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dirty="0">
                <a:solidFill>
                  <a:srgbClr val="FFFFFF"/>
                </a:solidFill>
              </a:rPr>
              <a:t>Status</a:t>
            </a:r>
            <a:endParaRPr lang="en-US" sz="54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Pladsholder til indhold 2">
            <a:extLst>
              <a:ext uri="{FF2B5EF4-FFF2-40B4-BE49-F238E27FC236}">
                <a16:creationId xmlns:a16="http://schemas.microsoft.com/office/drawing/2014/main" id="{66C87A55-70B8-4898-B7FF-D408E67CA679}"/>
              </a:ext>
            </a:extLst>
          </p:cNvPr>
          <p:cNvSpPr>
            <a:spLocks noGrp="1"/>
          </p:cNvSpPr>
          <p:nvPr>
            <p:ph idx="1"/>
          </p:nvPr>
        </p:nvSpPr>
        <p:spPr>
          <a:xfrm>
            <a:off x="526073" y="2492991"/>
            <a:ext cx="11290788" cy="3785419"/>
          </a:xfrm>
        </p:spPr>
        <p:txBody>
          <a:bodyPr>
            <a:normAutofit/>
          </a:bodyPr>
          <a:lstStyle/>
          <a:p>
            <a:r>
              <a:rPr lang="da-DK" sz="1800" b="0" i="0" u="none" strike="noStrike" baseline="0" dirty="0">
                <a:solidFill>
                  <a:srgbClr val="000000"/>
                </a:solidFill>
                <a:latin typeface="Century Gothic" panose="020B0502020202020204" pitchFamily="34" charset="0"/>
              </a:rPr>
              <a:t>5 bestyrelsesmøder 2022/2023</a:t>
            </a:r>
          </a:p>
          <a:p>
            <a:r>
              <a:rPr lang="da-DK" sz="1800" dirty="0">
                <a:solidFill>
                  <a:srgbClr val="000000"/>
                </a:solidFill>
                <a:latin typeface="Century Gothic" panose="020B0502020202020204" pitchFamily="34" charset="0"/>
              </a:rPr>
              <a:t>32</a:t>
            </a:r>
            <a:r>
              <a:rPr lang="da-DK" sz="1800" b="0" i="0" u="none" strike="noStrike" baseline="0" dirty="0">
                <a:solidFill>
                  <a:srgbClr val="000000"/>
                </a:solidFill>
                <a:latin typeface="Century Gothic" panose="020B0502020202020204" pitchFamily="34" charset="0"/>
              </a:rPr>
              <a:t> opslag på </a:t>
            </a:r>
            <a:r>
              <a:rPr lang="da-DK" sz="1800" b="0" i="0" u="none" strike="noStrike" baseline="0" dirty="0" err="1">
                <a:solidFill>
                  <a:srgbClr val="000000"/>
                </a:solidFill>
                <a:latin typeface="Century Gothic" panose="020B0502020202020204" pitchFamily="34" charset="0"/>
              </a:rPr>
              <a:t>FaceBook</a:t>
            </a:r>
            <a:r>
              <a:rPr lang="da-DK" sz="1800" b="0" i="0" u="none" strike="noStrike" baseline="0" dirty="0">
                <a:solidFill>
                  <a:srgbClr val="000000"/>
                </a:solidFill>
                <a:latin typeface="Century Gothic" panose="020B0502020202020204" pitchFamily="34" charset="0"/>
              </a:rPr>
              <a:t> </a:t>
            </a:r>
            <a:r>
              <a:rPr lang="da-DK" sz="1800" dirty="0">
                <a:solidFill>
                  <a:srgbClr val="000000"/>
                </a:solidFill>
                <a:latin typeface="Century Gothic" panose="020B0502020202020204" pitchFamily="34" charset="0"/>
              </a:rPr>
              <a:t>med div. information. </a:t>
            </a:r>
            <a:endParaRPr lang="da-DK" sz="1800" b="0" i="0" u="none" strike="noStrike" baseline="0" dirty="0">
              <a:solidFill>
                <a:srgbClr val="000000"/>
              </a:solidFill>
              <a:latin typeface="Century Gothic" panose="020B0502020202020204" pitchFamily="34" charset="0"/>
            </a:endParaRPr>
          </a:p>
          <a:p>
            <a:r>
              <a:rPr lang="da-DK" sz="1800" dirty="0">
                <a:solidFill>
                  <a:srgbClr val="000000"/>
                </a:solidFill>
                <a:latin typeface="Century Gothic" panose="020B0502020202020204" pitchFamily="34" charset="0"/>
              </a:rPr>
              <a:t>Affaldsordning. Samsø Kommune ”skylder et møde”!</a:t>
            </a:r>
          </a:p>
          <a:p>
            <a:r>
              <a:rPr lang="da-DK" sz="1800" dirty="0">
                <a:solidFill>
                  <a:srgbClr val="000000"/>
                </a:solidFill>
                <a:latin typeface="Century Gothic" panose="020B0502020202020204" pitchFamily="34" charset="0"/>
              </a:rPr>
              <a:t>”Stemningsundersøgelse november 2022”</a:t>
            </a:r>
          </a:p>
          <a:p>
            <a:pPr lvl="1"/>
            <a:r>
              <a:rPr lang="da-DK" sz="1400" dirty="0">
                <a:solidFill>
                  <a:srgbClr val="000000"/>
                </a:solidFill>
                <a:latin typeface="Century Gothic" panose="020B0502020202020204" pitchFamily="34" charset="0"/>
              </a:rPr>
              <a:t>”Oftere afhentning af madaffald?”. </a:t>
            </a:r>
          </a:p>
          <a:p>
            <a:pPr lvl="1"/>
            <a:r>
              <a:rPr lang="da-DK" sz="1400" dirty="0">
                <a:solidFill>
                  <a:srgbClr val="000000"/>
                </a:solidFill>
                <a:latin typeface="Century Gothic" panose="020B0502020202020204" pitchFamily="34" charset="0"/>
              </a:rPr>
              <a:t>2 grundejere vil gerne have hentet oftere – men vil ikke betale ekstra.</a:t>
            </a:r>
          </a:p>
          <a:p>
            <a:pPr lvl="1"/>
            <a:r>
              <a:rPr lang="da-DK" sz="1400" dirty="0">
                <a:solidFill>
                  <a:srgbClr val="000000"/>
                </a:solidFill>
                <a:latin typeface="Century Gothic" panose="020B0502020202020204" pitchFamily="34" charset="0"/>
              </a:rPr>
              <a:t>3 grundejere – måske.</a:t>
            </a:r>
          </a:p>
          <a:p>
            <a:pPr lvl="1"/>
            <a:r>
              <a:rPr lang="da-DK" sz="1400" dirty="0">
                <a:solidFill>
                  <a:srgbClr val="000000"/>
                </a:solidFill>
                <a:latin typeface="Century Gothic" panose="020B0502020202020204" pitchFamily="34" charset="0"/>
              </a:rPr>
              <a:t>0 grundejere - Ja</a:t>
            </a:r>
          </a:p>
          <a:p>
            <a:pPr lvl="1"/>
            <a:r>
              <a:rPr lang="da-DK" sz="1400" dirty="0">
                <a:solidFill>
                  <a:srgbClr val="000000"/>
                </a:solidFill>
                <a:latin typeface="Century Gothic" panose="020B0502020202020204" pitchFamily="34" charset="0"/>
              </a:rPr>
              <a:t>35 grundejere – Nej – nuværende ordning er tilfredsstillende til prisen.</a:t>
            </a:r>
            <a:endParaRPr lang="da-DK" sz="1800" dirty="0">
              <a:solidFill>
                <a:srgbClr val="000000"/>
              </a:solidFill>
              <a:latin typeface="Century Gothic" panose="020B0502020202020204" pitchFamily="34" charset="0"/>
            </a:endParaRPr>
          </a:p>
          <a:p>
            <a:r>
              <a:rPr lang="da-DK" sz="1800" dirty="0">
                <a:solidFill>
                  <a:srgbClr val="000000"/>
                </a:solidFill>
                <a:latin typeface="Century Gothic" panose="020B0502020202020204" pitchFamily="34" charset="0"/>
              </a:rPr>
              <a:t>Haveaffald</a:t>
            </a:r>
          </a:p>
          <a:p>
            <a:r>
              <a:rPr lang="da-DK" sz="1800" dirty="0">
                <a:solidFill>
                  <a:srgbClr val="000000"/>
                </a:solidFill>
                <a:latin typeface="Century Gothic" panose="020B0502020202020204" pitchFamily="34" charset="0"/>
              </a:rPr>
              <a:t>Affaldsstation: Vedligeholdt. Erstatning for aviscontainer? Evt. med pap eller flasker.</a:t>
            </a:r>
          </a:p>
          <a:p>
            <a:pPr marL="0" indent="0">
              <a:buNone/>
            </a:pPr>
            <a:endParaRPr lang="en-GB" sz="2000" dirty="0"/>
          </a:p>
        </p:txBody>
      </p:sp>
      <p:sp>
        <p:nvSpPr>
          <p:cNvPr id="8" name="Title 1">
            <a:extLst>
              <a:ext uri="{FF2B5EF4-FFF2-40B4-BE49-F238E27FC236}">
                <a16:creationId xmlns:a16="http://schemas.microsoft.com/office/drawing/2014/main" id="{F30F8CE7-DE1A-4B17-9E02-96DC22301FE3}"/>
              </a:ext>
            </a:extLst>
          </p:cNvPr>
          <p:cNvSpPr txBox="1">
            <a:spLocks/>
          </p:cNvSpPr>
          <p:nvPr/>
        </p:nvSpPr>
        <p:spPr>
          <a:xfrm>
            <a:off x="601540" y="1318728"/>
            <a:ext cx="1113985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err="1">
                <a:solidFill>
                  <a:srgbClr val="FFFFFF"/>
                </a:solidFill>
              </a:rPr>
              <a:t>Roligt</a:t>
            </a:r>
            <a:r>
              <a:rPr lang="en-US" sz="5400" dirty="0">
                <a:solidFill>
                  <a:srgbClr val="FFFFFF"/>
                </a:solidFill>
              </a:rPr>
              <a:t> </a:t>
            </a:r>
            <a:r>
              <a:rPr lang="en-US" sz="5400" dirty="0" err="1">
                <a:solidFill>
                  <a:srgbClr val="FFFFFF"/>
                </a:solidFill>
              </a:rPr>
              <a:t>foreningsår</a:t>
            </a:r>
            <a:r>
              <a:rPr lang="en-US" sz="5400" dirty="0">
                <a:solidFill>
                  <a:srgbClr val="FFFFFF"/>
                </a:solidFill>
              </a:rPr>
              <a:t> – Ingen </a:t>
            </a:r>
            <a:r>
              <a:rPr lang="en-US" sz="5400" dirty="0" err="1">
                <a:solidFill>
                  <a:srgbClr val="FFFFFF"/>
                </a:solidFill>
              </a:rPr>
              <a:t>overraskelser</a:t>
            </a:r>
            <a:r>
              <a:rPr lang="en-US" sz="5400" dirty="0">
                <a:solidFill>
                  <a:srgbClr val="FFFFFF"/>
                </a:solidFill>
              </a:rPr>
              <a:t> </a:t>
            </a:r>
          </a:p>
        </p:txBody>
      </p:sp>
    </p:spTree>
    <p:extLst>
      <p:ext uri="{BB962C8B-B14F-4D97-AF65-F5344CB8AC3E}">
        <p14:creationId xmlns:p14="http://schemas.microsoft.com/office/powerpoint/2010/main" val="3159545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22C5-97D9-4D57-B84B-A47316AE0845}"/>
              </a:ext>
            </a:extLst>
          </p:cNvPr>
          <p:cNvSpPr>
            <a:spLocks noGrp="1"/>
          </p:cNvSpPr>
          <p:nvPr>
            <p:ph type="title"/>
          </p:nvPr>
        </p:nvSpPr>
        <p:spPr/>
        <p:txBody>
          <a:bodyPr/>
          <a:lstStyle/>
          <a:p>
            <a:endParaRPr lang="da-DK"/>
          </a:p>
        </p:txBody>
      </p:sp>
      <p:sp>
        <p:nvSpPr>
          <p:cNvPr id="3" name="Content Placeholder 2">
            <a:extLst>
              <a:ext uri="{FF2B5EF4-FFF2-40B4-BE49-F238E27FC236}">
                <a16:creationId xmlns:a16="http://schemas.microsoft.com/office/drawing/2014/main" id="{179B1AA7-B06C-402F-9284-28BB6CEAB308}"/>
              </a:ext>
            </a:extLst>
          </p:cNvPr>
          <p:cNvSpPr>
            <a:spLocks noGrp="1"/>
          </p:cNvSpPr>
          <p:nvPr>
            <p:ph idx="1"/>
          </p:nvPr>
        </p:nvSpPr>
        <p:spPr/>
        <p:txBody>
          <a:bodyPr/>
          <a:lstStyle/>
          <a:p>
            <a:endParaRPr lang="da-DK"/>
          </a:p>
        </p:txBody>
      </p:sp>
      <p:pic>
        <p:nvPicPr>
          <p:cNvPr id="4" name="Picture 2">
            <a:extLst>
              <a:ext uri="{FF2B5EF4-FFF2-40B4-BE49-F238E27FC236}">
                <a16:creationId xmlns:a16="http://schemas.microsoft.com/office/drawing/2014/main" id="{585E156D-23BD-460B-9B1E-C0969729D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57" y="-240051"/>
            <a:ext cx="10239535" cy="75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751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1177</Words>
  <Application>Microsoft Office PowerPoint</Application>
  <PresentationFormat>Widescreen</PresentationFormat>
  <Paragraphs>141</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Century Gothic</vt:lpstr>
      <vt:lpstr>Office Theme</vt:lpstr>
      <vt:lpstr>Velkommen til  Generalforsamling i Grundejerforeningen Fredendal</vt:lpstr>
      <vt:lpstr>Dagsorden</vt:lpstr>
      <vt:lpstr>1. Velkomst – særligt til de nye grundejere</vt:lpstr>
      <vt:lpstr>2. Valg af dirigent</vt:lpstr>
      <vt:lpstr>3. Valg af referent</vt:lpstr>
      <vt:lpstr>4. Bestyrelsens beretning</vt:lpstr>
      <vt:lpstr>4. Bestyrelsens beretning</vt:lpstr>
      <vt:lpstr>Status</vt:lpstr>
      <vt:lpstr>PowerPoint Presentation</vt:lpstr>
      <vt:lpstr>Status</vt:lpstr>
      <vt:lpstr>Vejvedligeholdelse</vt:lpstr>
      <vt:lpstr>PowerPoint Presentation</vt:lpstr>
      <vt:lpstr>Grønne områder generelt</vt:lpstr>
      <vt:lpstr>Allé træerne</vt:lpstr>
      <vt:lpstr>Græsslåning, skov og remiser</vt:lpstr>
      <vt:lpstr>Træning i livreddende førstehjælp</vt:lpstr>
      <vt:lpstr>5. Godkendelse af beretning</vt:lpstr>
      <vt:lpstr>6. Regnskab</vt:lpstr>
      <vt:lpstr>PowerPoint Presentation</vt:lpstr>
      <vt:lpstr>PowerPoint Presentation</vt:lpstr>
      <vt:lpstr>7. Godkendelse af regnskab</vt:lpstr>
      <vt:lpstr>8. Indkomne forslag</vt:lpstr>
      <vt:lpstr>Arbejdsgruppe “Badebro”</vt:lpstr>
      <vt:lpstr>9. Budget for 2023/2024 og kontingent</vt:lpstr>
      <vt:lpstr>PowerPoint Presentation</vt:lpstr>
      <vt:lpstr>9. Godkendelse af budget og kontigentforhøjelse</vt:lpstr>
      <vt:lpstr>10/11. Valg til bestyrelsen</vt:lpstr>
      <vt:lpstr>10. Valg af formand eller kasserer</vt:lpstr>
      <vt:lpstr>11. Valg af et eller to bestyrelsesmedlemmer og en suppleant</vt:lpstr>
      <vt:lpstr>12. Valg af revisor</vt:lpstr>
      <vt:lpstr>13. Eventuelt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Lenk-Hansen</dc:creator>
  <cp:lastModifiedBy>Peter Lenk-Hansen</cp:lastModifiedBy>
  <cp:revision>68</cp:revision>
  <dcterms:created xsi:type="dcterms:W3CDTF">2019-02-08T16:46:52Z</dcterms:created>
  <dcterms:modified xsi:type="dcterms:W3CDTF">2023-04-10T17:13:01Z</dcterms:modified>
</cp:coreProperties>
</file>