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5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1219205"/>
            <a:ext cx="1543050" cy="6949017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1219205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2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3483771" y="2479679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342902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71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2681289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69332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057900" y="8475137"/>
            <a:ext cx="457200" cy="486833"/>
          </a:xfrm>
        </p:spPr>
        <p:txBody>
          <a:bodyPr/>
          <a:lstStyle/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3286127" y="8293103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3286127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06087A-E474-4120-87C1-7074D65C582C}" type="datetimeFigureOut">
              <a:rPr lang="da-DK" smtClean="0"/>
              <a:pPr/>
              <a:t>02-04-2015</a:t>
            </a:fld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000250" y="8475137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5943600" y="8475137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5EC347-8D44-4463-BD20-D8C71D1B4009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Kloakprojekt </a:t>
            </a:r>
            <a:br>
              <a:rPr lang="da-DK" dirty="0" smtClean="0"/>
            </a:br>
            <a:r>
              <a:rPr lang="da-DK" dirty="0" smtClean="0"/>
              <a:t>NORDØEN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Spildevandskloakering i </a:t>
            </a:r>
            <a:br>
              <a:rPr lang="da-DK" dirty="0" smtClean="0"/>
            </a:br>
            <a:r>
              <a:rPr lang="da-DK" dirty="0" smtClean="0"/>
              <a:t>Mårup Østerstrand</a:t>
            </a:r>
          </a:p>
          <a:p>
            <a:r>
              <a:rPr lang="da-DK" dirty="0" smtClean="0"/>
              <a:t>Sommerhusområde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968920"/>
          </a:xfrm>
        </p:spPr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3419872"/>
            <a:ext cx="648072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260648" y="183569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Maarup</a:t>
            </a:r>
            <a:r>
              <a:rPr lang="da-DK" dirty="0" smtClean="0"/>
              <a:t> </a:t>
            </a:r>
            <a:r>
              <a:rPr lang="da-DK" dirty="0" err="1" smtClean="0"/>
              <a:t>Østerstrand</a:t>
            </a:r>
            <a:r>
              <a:rPr lang="da-DK" dirty="0" smtClean="0"/>
              <a:t> sommerhusområde sydlige del</a:t>
            </a:r>
          </a:p>
          <a:p>
            <a:endParaRPr lang="da-DK" dirty="0" smtClean="0"/>
          </a:p>
          <a:p>
            <a:r>
              <a:rPr lang="da-DK" dirty="0" smtClean="0"/>
              <a:t>Dele af området Heden samt hele området Engen, fremstår som privat spildevandsanlæg.</a:t>
            </a:r>
          </a:p>
          <a:p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672" y="683568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Udmøntningen af anlægsarbejdet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332656" y="2267744"/>
            <a:ext cx="6172200" cy="6264696"/>
          </a:xfr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endParaRPr lang="da-DK" dirty="0" smtClean="0"/>
          </a:p>
          <a:p>
            <a:r>
              <a:rPr lang="da-DK" sz="4900" dirty="0" smtClean="0"/>
              <a:t>Implementeringen af spildevandsplanens målsætninger for sommerhusområdet Maarup Østerstrand er planlagt således på nuværende tidspunkt:</a:t>
            </a:r>
          </a:p>
          <a:p>
            <a:endParaRPr lang="da-DK" sz="4900" dirty="0" smtClean="0"/>
          </a:p>
          <a:p>
            <a:r>
              <a:rPr lang="da-DK" sz="4900" b="1" u="sng" dirty="0" smtClean="0"/>
              <a:t>Etape 1 Maarup Østerstrand vinterhalvåret 2014-2015:</a:t>
            </a:r>
            <a:endParaRPr lang="da-DK" sz="4900" dirty="0" smtClean="0"/>
          </a:p>
          <a:p>
            <a:pPr>
              <a:buNone/>
            </a:pPr>
            <a:r>
              <a:rPr lang="da-DK" sz="4900" dirty="0" smtClean="0"/>
              <a:t>     Der etableres afskærende trykledning fra Mårup til Nordby Renseanlæg, og kloakeringen af følgende veje og ejendomme: Solsortevej, Lærkevej, Stærevej, Nattergalevej, Skovvejen 15-17 samt Maarup Østerstrand 40-78. Forventet afsluttet medio maj 2015.</a:t>
            </a:r>
          </a:p>
          <a:p>
            <a:pPr>
              <a:buNone/>
            </a:pPr>
            <a:r>
              <a:rPr lang="da-DK" sz="4900" dirty="0" smtClean="0"/>
              <a:t> </a:t>
            </a:r>
          </a:p>
          <a:p>
            <a:r>
              <a:rPr lang="da-DK" sz="4900" b="1" u="sng" dirty="0" smtClean="0"/>
              <a:t>Etape 2 Maarup Østerstrand vinterhalvåret 2015-2016:</a:t>
            </a:r>
            <a:endParaRPr lang="da-DK" sz="4900" dirty="0" smtClean="0"/>
          </a:p>
          <a:p>
            <a:pPr>
              <a:buNone/>
            </a:pPr>
            <a:r>
              <a:rPr lang="da-DK" sz="4900" dirty="0" smtClean="0"/>
              <a:t>     Kloakering af følgende veje og ejendomme: Svalevej, Vagtelvej, Drosselvej, Fasanvej, (Heden, Engen ) Maarup Østerstrand 4-39</a:t>
            </a:r>
          </a:p>
          <a:p>
            <a:pPr>
              <a:buNone/>
            </a:pPr>
            <a:r>
              <a:rPr lang="da-DK" sz="4900" dirty="0" smtClean="0"/>
              <a:t> </a:t>
            </a:r>
          </a:p>
          <a:p>
            <a:r>
              <a:rPr lang="da-DK" sz="4900" b="1" u="sng" dirty="0" smtClean="0"/>
              <a:t>Etape 3 Maarup Østerstrand vinterhalvåret 2016-2017:</a:t>
            </a:r>
            <a:endParaRPr lang="da-DK" sz="4900" dirty="0" smtClean="0"/>
          </a:p>
          <a:p>
            <a:pPr>
              <a:buNone/>
            </a:pPr>
            <a:r>
              <a:rPr lang="da-DK" sz="4900" dirty="0" smtClean="0"/>
              <a:t>     Kloakering af følgende veje og ejendomme: Sneppevej, Maarup Skov, Fredendalsvej, Topmejsevej, Blåmejsevej, Halemejsevej, Lapmejsevej, Spætmejsevej, Gråmejsevej, Musvitvej, Fyrremejsevej, Skovvejen 1-14</a:t>
            </a:r>
          </a:p>
          <a:p>
            <a:pPr>
              <a:buNone/>
            </a:pPr>
            <a:endParaRPr lang="da-DK" sz="4900" dirty="0" smtClean="0"/>
          </a:p>
          <a:p>
            <a:pPr>
              <a:buNone/>
            </a:pPr>
            <a:r>
              <a:rPr lang="da-DK" sz="4900" dirty="0" smtClean="0"/>
              <a:t>     Med baggrund i at anlægsarbejdet primært pågår i vinterhalvåret kan der på grund af vejrlig opstå forskydninger i tidsplanen.</a:t>
            </a:r>
          </a:p>
          <a:p>
            <a:pPr>
              <a:buNone/>
            </a:pPr>
            <a:endParaRPr lang="da-DK" sz="4900" dirty="0" smtClean="0"/>
          </a:p>
          <a:p>
            <a:pPr>
              <a:buNone/>
            </a:pPr>
            <a:r>
              <a:rPr lang="da-DK" sz="4900" dirty="0" smtClean="0"/>
              <a:t>      Ligeledes vil evt. ændringer af prioriteringsrækkefølgen kunne medføre ændringer i tidsplanen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0050" y="1259632"/>
            <a:ext cx="5888736" cy="792088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>Udfordringer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116632" y="2195736"/>
            <a:ext cx="6741368" cy="1440159"/>
          </a:xfrm>
        </p:spPr>
        <p:txBody>
          <a:bodyPr/>
          <a:lstStyle/>
          <a:p>
            <a:pPr algn="l"/>
            <a:r>
              <a:rPr lang="da-DK" dirty="0" smtClean="0">
                <a:solidFill>
                  <a:schemeClr val="tx2"/>
                </a:solidFill>
              </a:rPr>
              <a:t>Normalt ligges ledninger parallel med vejføringen og spildevandsledninger ligges normalt i midten af  en vejtrace.</a:t>
            </a:r>
          </a:p>
          <a:p>
            <a:pPr algn="l"/>
            <a:endParaRPr lang="da-DK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7944"/>
            <a:ext cx="6858000" cy="50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656" y="1043608"/>
            <a:ext cx="3456384" cy="86409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Udfordringer</a:t>
            </a:r>
            <a:endParaRPr lang="da-DK" dirty="0"/>
          </a:p>
        </p:txBody>
      </p:sp>
      <p:sp>
        <p:nvSpPr>
          <p:cNvPr id="11" name="Undertitel 10"/>
          <p:cNvSpPr>
            <a:spLocks noGrp="1"/>
          </p:cNvSpPr>
          <p:nvPr>
            <p:ph type="subTitle" idx="1"/>
          </p:nvPr>
        </p:nvSpPr>
        <p:spPr>
          <a:xfrm>
            <a:off x="476672" y="2411760"/>
            <a:ext cx="5891022" cy="23368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da-DK" dirty="0" smtClean="0">
                <a:solidFill>
                  <a:schemeClr val="tx2"/>
                </a:solidFill>
              </a:rPr>
              <a:t>Kortvarig periodisk åbning af vejen hvor der er en adskillelse af vejene Maarup Østerstrand og Skovvejen med en bom. Åbningen vil være hensigtsmæssig i de perioder der pågår anlægsarbejder for, at sikre en adgang for vitale funktioner , som renovation, post, brand og redning, men også adgang til de ejendomme der bliver spæret inde i de perioder der pågår gravearbejde ved vejene Maarup Østerstrand, Fredendalsvejen samt den sydlige del af Skovvejen . </a:t>
            </a:r>
          </a:p>
          <a:p>
            <a:pPr algn="l"/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4716016"/>
            <a:ext cx="61150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2569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Anden anvendelse af tidligere installation.</a:t>
            </a:r>
            <a:endParaRPr lang="da-DK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483768"/>
            <a:ext cx="3023790" cy="23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932040"/>
            <a:ext cx="3384376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3861048" y="241176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Eksisterende septiktanke, kan evt. anvendes til opsamling af </a:t>
            </a:r>
            <a:r>
              <a:rPr lang="da-DK" dirty="0" err="1" smtClean="0"/>
              <a:t>tag-</a:t>
            </a:r>
            <a:r>
              <a:rPr lang="da-DK" dirty="0" smtClean="0"/>
              <a:t> og overfaldevand, som så igen kan anvendes til f.eks. Havevanding mv.  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3933056" y="5364088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Eksisterende sivebrønde, kan evt. anvendes til nedsivning af </a:t>
            </a:r>
            <a:r>
              <a:rPr lang="da-DK" dirty="0" err="1" smtClean="0"/>
              <a:t>tag-</a:t>
            </a:r>
            <a:r>
              <a:rPr lang="da-DK" dirty="0" smtClean="0"/>
              <a:t> og overfladevand. </a:t>
            </a:r>
          </a:p>
          <a:p>
            <a:r>
              <a:rPr lang="da-DK" b="1" dirty="0" smtClean="0"/>
              <a:t>HUSK</a:t>
            </a:r>
            <a:r>
              <a:rPr lang="da-DK" dirty="0" smtClean="0"/>
              <a:t> at dette skal der søges om ved myndigheden!  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824904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bg2">
                    <a:lumMod val="50000"/>
                  </a:schemeClr>
                </a:solidFill>
              </a:rPr>
              <a:t>Baggrund</a:t>
            </a:r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1727176"/>
            <a:ext cx="5373216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436" y="2195736"/>
            <a:ext cx="68874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60888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bg2">
                    <a:lumMod val="50000"/>
                  </a:schemeClr>
                </a:solidFill>
              </a:rPr>
              <a:t>Grundlag</a:t>
            </a:r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6808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5696"/>
            <a:ext cx="6858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3419872"/>
            <a:ext cx="5976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4932040"/>
            <a:ext cx="6093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7814370"/>
            <a:ext cx="6453336" cy="13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899592"/>
            <a:ext cx="6229350" cy="129614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Vandsymbiose og decentral struktur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5736"/>
            <a:ext cx="6858000" cy="14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3586163"/>
            <a:ext cx="5832648" cy="13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896912"/>
          </a:xfrm>
        </p:spPr>
        <p:txBody>
          <a:bodyPr/>
          <a:lstStyle/>
          <a:p>
            <a:r>
              <a:rPr lang="da-DK" dirty="0" smtClean="0"/>
              <a:t>Rollefordelingen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76672" y="2915816"/>
            <a:ext cx="597666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sz="1600" b="1" dirty="0" smtClean="0">
                <a:solidFill>
                  <a:srgbClr val="464646"/>
                </a:solidFill>
                <a:latin typeface="Verdana"/>
                <a:ea typeface="Calibri"/>
                <a:cs typeface="Times New Roman"/>
              </a:rPr>
              <a:t>Rollefordeling mellem myndighed (Samsø Kommune) og forsyningen (Samsø Spildevand A/S) ligger helt klar og fast. </a:t>
            </a:r>
          </a:p>
          <a:p>
            <a:endParaRPr lang="da-DK" sz="1600" b="1" cap="all" dirty="0" smtClean="0">
              <a:solidFill>
                <a:srgbClr val="464646"/>
              </a:solidFill>
              <a:latin typeface="Verdana"/>
              <a:ea typeface="Calibri"/>
              <a:cs typeface="Times New Roman"/>
            </a:endParaRPr>
          </a:p>
          <a:p>
            <a:r>
              <a:rPr lang="da-DK" sz="1600" b="1" dirty="0" smtClean="0">
                <a:solidFill>
                  <a:srgbClr val="464646"/>
                </a:solidFill>
                <a:latin typeface="Verdana"/>
                <a:ea typeface="Calibri"/>
                <a:cs typeface="Times New Roman"/>
              </a:rPr>
              <a:t>Myndigheden har myndighedsansvar og er den som via planarbejde ”bestiller”. </a:t>
            </a:r>
          </a:p>
          <a:p>
            <a:r>
              <a:rPr lang="da-DK" sz="1600" b="1" cap="all" dirty="0" smtClean="0">
                <a:solidFill>
                  <a:srgbClr val="464646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da-DK" sz="1600" b="1" cap="all" dirty="0" smtClean="0">
                <a:solidFill>
                  <a:srgbClr val="464646"/>
                </a:solidFill>
                <a:latin typeface="Verdana"/>
                <a:ea typeface="Calibri"/>
                <a:cs typeface="Times New Roman"/>
              </a:rPr>
            </a:br>
            <a:r>
              <a:rPr lang="da-DK" sz="1600" b="1" dirty="0" smtClean="0">
                <a:solidFill>
                  <a:srgbClr val="464646"/>
                </a:solidFill>
                <a:latin typeface="Verdana"/>
                <a:ea typeface="Calibri"/>
                <a:cs typeface="Times New Roman"/>
              </a:rPr>
              <a:t>Først herefter kan forsyningen (Samsø Spildevand A/S) udmønte  anlægsarbejdet med baggrund i kommunens planarbejde.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229350" cy="1152128"/>
          </a:xfrm>
        </p:spPr>
        <p:txBody>
          <a:bodyPr>
            <a:normAutofit/>
          </a:bodyPr>
          <a:lstStyle/>
          <a:p>
            <a:r>
              <a:rPr lang="da-DK" dirty="0" smtClean="0"/>
              <a:t> Betalingsvedtægt</a:t>
            </a:r>
            <a:endParaRPr lang="da-DK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2245"/>
            <a:ext cx="46484" cy="3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09" tIns="0" rIns="0" bIns="841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76190"/>
          <a:stretch>
            <a:fillRect/>
          </a:stretch>
        </p:blipFill>
        <p:spPr bwMode="auto">
          <a:xfrm>
            <a:off x="404664" y="1763688"/>
            <a:ext cx="6336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76471"/>
          <a:stretch>
            <a:fillRect/>
          </a:stretch>
        </p:blipFill>
        <p:spPr bwMode="auto">
          <a:xfrm>
            <a:off x="332656" y="3995936"/>
            <a:ext cx="63367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boks 6"/>
          <p:cNvSpPr txBox="1"/>
          <p:nvPr/>
        </p:nvSpPr>
        <p:spPr>
          <a:xfrm>
            <a:off x="260648" y="32038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Bidraget opkræves når der foreligger mulighed for fysisk tilslutning af den enkelte ejendom.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260648" y="219573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Tilslutningsbidrag betales som udgangspunkt af ejendomme, der ikke tidligere har  været tilsluttet eller har betalt tilslutningsbidrag til et offentligt spildevandsanlæg. 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260648" y="428396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Tilslutningsbidraget opkræves som et standardbidrag, jf. betalingsloven § 2. Bidraget beregnes som 1 standardbidrag pr. boligenhed og 1 standardbidrag pr. påbegyndt 800 m² grundareal for erhvervsejendomme. 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896912"/>
          </a:xfrm>
        </p:spPr>
        <p:txBody>
          <a:bodyPr/>
          <a:lstStyle/>
          <a:p>
            <a:r>
              <a:rPr lang="da-DK" dirty="0" smtClean="0"/>
              <a:t>Takster</a:t>
            </a:r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2051720"/>
            <a:ext cx="64807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987824"/>
            <a:ext cx="6408712" cy="1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644009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75289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3728"/>
            <a:ext cx="6858000" cy="67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188640" y="1619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Maarup</a:t>
            </a:r>
            <a:r>
              <a:rPr lang="da-DK" dirty="0" smtClean="0"/>
              <a:t> </a:t>
            </a:r>
            <a:r>
              <a:rPr lang="da-DK" dirty="0" err="1" smtClean="0"/>
              <a:t>Østerstrand</a:t>
            </a:r>
            <a:r>
              <a:rPr lang="da-DK" dirty="0" smtClean="0"/>
              <a:t> sommerhusområde nordlige del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357</Words>
  <Application>Microsoft Office PowerPoint</Application>
  <PresentationFormat>Skærmshow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Forløb</vt:lpstr>
      <vt:lpstr>Kloakprojekt  NORDØEN</vt:lpstr>
      <vt:lpstr>Baggrund</vt:lpstr>
      <vt:lpstr>Grundlag</vt:lpstr>
      <vt:lpstr>Anlæg</vt:lpstr>
      <vt:lpstr>Vandsymbiose og decentral struktur</vt:lpstr>
      <vt:lpstr>Rollefordelingen</vt:lpstr>
      <vt:lpstr> Betalingsvedtægt</vt:lpstr>
      <vt:lpstr>Takster</vt:lpstr>
      <vt:lpstr>Anlæg</vt:lpstr>
      <vt:lpstr>Anlæg</vt:lpstr>
      <vt:lpstr>Udmøntningen af anlægsarbejdet</vt:lpstr>
      <vt:lpstr>Udfordringer</vt:lpstr>
      <vt:lpstr>Udfordringer</vt:lpstr>
      <vt:lpstr>Anden anvendelse af tidligere installation.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Kloakprojekt  NORDØEN</dc:title>
  <dc:creator>per</dc:creator>
  <cp:lastModifiedBy>PER</cp:lastModifiedBy>
  <cp:revision>76</cp:revision>
  <dcterms:created xsi:type="dcterms:W3CDTF">2015-03-31T12:29:56Z</dcterms:created>
  <dcterms:modified xsi:type="dcterms:W3CDTF">2015-04-02T10:41:49Z</dcterms:modified>
</cp:coreProperties>
</file>